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Roboto"/>
      <p:regular r:id="rId45"/>
      <p:bold r:id="rId46"/>
      <p:italic r:id="rId47"/>
      <p:boldItalic r:id="rId48"/>
    </p:embeddedFont>
    <p:embeddedFont>
      <p:font typeface="Nunito"/>
      <p:regular r:id="rId49"/>
      <p:bold r:id="rId50"/>
      <p:italic r:id="rId51"/>
      <p:boldItalic r:id="rId52"/>
    </p:embeddedFont>
    <p:embeddedFont>
      <p:font typeface="Century Gothic"/>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A6A4DA-D3DA-47B1-A38B-90980F7EC516}">
  <a:tblStyle styleId="{08A6A4DA-D3DA-47B1-A38B-90980F7EC5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CenturyGothic-regular.fntdata"/><Relationship Id="rId52" Type="http://schemas.openxmlformats.org/officeDocument/2006/relationships/font" Target="fonts/Nunito-boldItalic.fntdata"/><Relationship Id="rId11" Type="http://schemas.openxmlformats.org/officeDocument/2006/relationships/slide" Target="slides/slide4.xml"/><Relationship Id="rId55" Type="http://schemas.openxmlformats.org/officeDocument/2006/relationships/font" Target="fonts/CenturyGothic-italic.fntdata"/><Relationship Id="rId10" Type="http://schemas.openxmlformats.org/officeDocument/2006/relationships/slide" Target="slides/slide3.xml"/><Relationship Id="rId54" Type="http://schemas.openxmlformats.org/officeDocument/2006/relationships/font" Target="fonts/CenturyGothic-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CenturyGothic-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otcentral.io/blog/the-iot-architecture-at-the-edge"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2c1cde60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2c1cde60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2c1cde60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32c1cde60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FF0000"/>
                </a:solidFill>
                <a:highlight>
                  <a:schemeClr val="lt1"/>
                </a:highlight>
              </a:rPr>
              <a:t>Device type and use case ??</a:t>
            </a:r>
            <a:endParaRPr sz="950">
              <a:solidFill>
                <a:srgbClr val="FF0000"/>
              </a:solidFill>
              <a:highlight>
                <a:schemeClr val="lt1"/>
              </a:highlight>
            </a:endParaRPr>
          </a:p>
          <a:p>
            <a:pPr indent="0" lvl="0" marL="0" rtl="0" algn="l">
              <a:spcBef>
                <a:spcPts val="1000"/>
              </a:spcBef>
              <a:spcAft>
                <a:spcPts val="0"/>
              </a:spcAft>
              <a:buClr>
                <a:schemeClr val="dk1"/>
              </a:buClr>
              <a:buSzPts val="1100"/>
              <a:buFont typeface="Arial"/>
              <a:buNone/>
            </a:pPr>
            <a:r>
              <a:rPr lang="en" sz="950">
                <a:solidFill>
                  <a:srgbClr val="FF0000"/>
                </a:solidFill>
                <a:highlight>
                  <a:schemeClr val="lt1"/>
                </a:highlight>
              </a:rPr>
              <a:t>https://www.iotforall.com/wifi-role-iot</a:t>
            </a:r>
            <a:endParaRPr sz="950">
              <a:solidFill>
                <a:srgbClr val="FF0000"/>
              </a:solidFill>
              <a:highlight>
                <a:schemeClr val="lt1"/>
              </a:highlight>
            </a:endParaRPr>
          </a:p>
          <a:p>
            <a:pPr indent="0" lvl="0" marL="0" rtl="0" algn="l">
              <a:spcBef>
                <a:spcPts val="10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2c1cde60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2c1cde60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2c1cde60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2c1cde60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2c1cde60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2c1cde60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2c1cde60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2c1cde60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2c1cde60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2c1cde60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2c1cde60b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2c1cde60b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2c1cde60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2c1cde60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2c1cde60b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2c1cde60b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2a99824b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2a99824b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2c1cde60b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32c1cde60b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2c1cde60b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2c1cde60b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https://fledge-iot.readthedocs.io/en/latest/processing_data.html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2c1cde60b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2c1cde60b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2c1cde60b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32c1cde60b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2c1cde60b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2c1cde60b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https://kubeedge.io/en/docs/kubeedge/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2c1cde60b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2c1cde60b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2c1cde60b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2c1cde60b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2c1cde60b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2c1cde60b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2c1cde60b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2c1cde60b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2c1cde60b_0_879:notes"/>
          <p:cNvSpPr txBox="1"/>
          <p:nvPr>
            <p:ph idx="1" type="body"/>
          </p:nvPr>
        </p:nvSpPr>
        <p:spPr>
          <a:xfrm>
            <a:off x="686599" y="4401236"/>
            <a:ext cx="5486700" cy="35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132c1cde60b_0_879:notes"/>
          <p:cNvSpPr/>
          <p:nvPr>
            <p:ph idx="2" type="sldImg"/>
          </p:nvPr>
        </p:nvSpPr>
        <p:spPr>
          <a:xfrm>
            <a:off x="465906" y="1143215"/>
            <a:ext cx="59280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2c1cde6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2c1cde6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https://www.iotcentral.io/blog/the-iot-architecture-at-the-edge</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32c1cde60b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32c1cde60b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2c1cde60b_0_997:notes"/>
          <p:cNvSpPr txBox="1"/>
          <p:nvPr>
            <p:ph idx="1" type="body"/>
          </p:nvPr>
        </p:nvSpPr>
        <p:spPr>
          <a:xfrm>
            <a:off x="686599" y="4401236"/>
            <a:ext cx="5486700" cy="35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132c1cde60b_0_997:notes"/>
          <p:cNvSpPr/>
          <p:nvPr>
            <p:ph idx="2" type="sldImg"/>
          </p:nvPr>
        </p:nvSpPr>
        <p:spPr>
          <a:xfrm>
            <a:off x="465906" y="1143215"/>
            <a:ext cx="59280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32c1cde60b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32c1cde60b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2c1cde6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32c1cde6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2c1cde60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32c1cde60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2c1cde60b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32c1cde60b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32c1cde6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32c1cde6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32c1cde60b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32c1cde60b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https://www.i-scoop.eu/internet-of-things-iot/lpwan/nb-iot-narrowband-iot/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2c1cde60b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32c1cde60b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2c1cde60b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2c1cde60b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2c1cde60b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2c1cde60b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2c1cde60b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2c1cde60b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2c1cde60b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2c1cde60b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2c1cde60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2c1cde60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0" name="Google Shape;130;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1" name="Google Shape;13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 name="Shape 132"/>
        <p:cNvGrpSpPr/>
        <p:nvPr/>
      </p:nvGrpSpPr>
      <p:grpSpPr>
        <a:xfrm>
          <a:off x="0" y="0"/>
          <a:ext cx="0" cy="0"/>
          <a:chOff x="0" y="0"/>
          <a:chExt cx="0" cy="0"/>
        </a:xfrm>
      </p:grpSpPr>
      <p:sp>
        <p:nvSpPr>
          <p:cNvPr id="133" name="Google Shape;133;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 name="Google Shape;13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 name="Shape 139"/>
        <p:cNvGrpSpPr/>
        <p:nvPr/>
      </p:nvGrpSpPr>
      <p:grpSpPr>
        <a:xfrm>
          <a:off x="0" y="0"/>
          <a:ext cx="0" cy="0"/>
          <a:chOff x="0" y="0"/>
          <a:chExt cx="0" cy="0"/>
        </a:xfrm>
      </p:grpSpPr>
      <p:sp>
        <p:nvSpPr>
          <p:cNvPr id="140" name="Google Shape;14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2" name="Google Shape;14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3" name="Google Shape;14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 name="Shape 147"/>
        <p:cNvGrpSpPr/>
        <p:nvPr/>
      </p:nvGrpSpPr>
      <p:grpSpPr>
        <a:xfrm>
          <a:off x="0" y="0"/>
          <a:ext cx="0" cy="0"/>
          <a:chOff x="0" y="0"/>
          <a:chExt cx="0" cy="0"/>
        </a:xfrm>
      </p:grpSpPr>
      <p:sp>
        <p:nvSpPr>
          <p:cNvPr id="148" name="Google Shape;14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 name="Google Shape;14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0" name="Google Shape;15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sp>
        <p:nvSpPr>
          <p:cNvPr id="152" name="Google Shape;152;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3" name="Google Shape;15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sp>
        <p:nvSpPr>
          <p:cNvPr id="155" name="Google Shape;155;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7" name="Google Shape;157;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 name="Google Shape;158;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9" name="Google Shape;15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0" name="Shape 160"/>
        <p:cNvGrpSpPr/>
        <p:nvPr/>
      </p:nvGrpSpPr>
      <p:grpSpPr>
        <a:xfrm>
          <a:off x="0" y="0"/>
          <a:ext cx="0" cy="0"/>
          <a:chOff x="0" y="0"/>
          <a:chExt cx="0" cy="0"/>
        </a:xfrm>
      </p:grpSpPr>
      <p:sp>
        <p:nvSpPr>
          <p:cNvPr id="161" name="Google Shape;161;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2" name="Google Shape;16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3" name="Shape 163"/>
        <p:cNvGrpSpPr/>
        <p:nvPr/>
      </p:nvGrpSpPr>
      <p:grpSpPr>
        <a:xfrm>
          <a:off x="0" y="0"/>
          <a:ext cx="0" cy="0"/>
          <a:chOff x="0" y="0"/>
          <a:chExt cx="0" cy="0"/>
        </a:xfrm>
      </p:grpSpPr>
      <p:sp>
        <p:nvSpPr>
          <p:cNvPr id="164" name="Google Shape;16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5" name="Google Shape;165;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6" name="Google Shape;16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9" name="Shape 169"/>
        <p:cNvGrpSpPr/>
        <p:nvPr/>
      </p:nvGrpSpPr>
      <p:grpSpPr>
        <a:xfrm>
          <a:off x="0" y="0"/>
          <a:ext cx="0" cy="0"/>
          <a:chOff x="0" y="0"/>
          <a:chExt cx="0" cy="0"/>
        </a:xfrm>
      </p:grpSpPr>
      <p:sp>
        <p:nvSpPr>
          <p:cNvPr id="170" name="Google Shape;170;p25"/>
          <p:cNvSpPr txBox="1"/>
          <p:nvPr>
            <p:ph type="title"/>
          </p:nvPr>
        </p:nvSpPr>
        <p:spPr>
          <a:xfrm>
            <a:off x="485775" y="19383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000"/>
              <a:buFont typeface="Book Antiqua"/>
              <a:buNone/>
              <a:defRPr b="1"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25"/>
          <p:cNvSpPr txBox="1"/>
          <p:nvPr>
            <p:ph idx="1" type="body"/>
          </p:nvPr>
        </p:nvSpPr>
        <p:spPr>
          <a:xfrm>
            <a:off x="485775" y="1369219"/>
            <a:ext cx="7886700" cy="3263400"/>
          </a:xfrm>
          <a:prstGeom prst="rect">
            <a:avLst/>
          </a:prstGeom>
          <a:noFill/>
          <a:ln>
            <a:noFill/>
          </a:ln>
        </p:spPr>
        <p:txBody>
          <a:bodyPr anchorCtr="0" anchor="t" bIns="34275" lIns="68575" spcFirstLastPara="1" rIns="68575" wrap="square" tIns="34275">
            <a:normAutofit/>
          </a:bodyPr>
          <a:lstStyle>
            <a:lvl1pPr indent="-323850" lvl="0" marL="457200" rtl="0" algn="l">
              <a:lnSpc>
                <a:spcPct val="90000"/>
              </a:lnSpc>
              <a:spcBef>
                <a:spcPts val="800"/>
              </a:spcBef>
              <a:spcAft>
                <a:spcPts val="0"/>
              </a:spcAft>
              <a:buClr>
                <a:srgbClr val="3F3F3F"/>
              </a:buClr>
              <a:buSzPts val="1500"/>
              <a:buChar char="●"/>
              <a:defRPr sz="1500">
                <a:solidFill>
                  <a:srgbClr val="3F3F3F"/>
                </a:solidFill>
              </a:defRPr>
            </a:lvl1pPr>
            <a:lvl2pPr indent="-317500" lvl="1" marL="914400" rtl="0" algn="l">
              <a:lnSpc>
                <a:spcPct val="90000"/>
              </a:lnSpc>
              <a:spcBef>
                <a:spcPts val="1200"/>
              </a:spcBef>
              <a:spcAft>
                <a:spcPts val="0"/>
              </a:spcAft>
              <a:buClr>
                <a:srgbClr val="3F3F3F"/>
              </a:buClr>
              <a:buSzPts val="1400"/>
              <a:buChar char="○"/>
              <a:defRPr sz="1400">
                <a:solidFill>
                  <a:srgbClr val="3F3F3F"/>
                </a:solidFill>
              </a:defRPr>
            </a:lvl2pPr>
            <a:lvl3pPr indent="-304800" lvl="2" marL="1371600" rtl="0" algn="l">
              <a:lnSpc>
                <a:spcPct val="90000"/>
              </a:lnSpc>
              <a:spcBef>
                <a:spcPts val="1200"/>
              </a:spcBef>
              <a:spcAft>
                <a:spcPts val="0"/>
              </a:spcAft>
              <a:buClr>
                <a:srgbClr val="3F3F3F"/>
              </a:buClr>
              <a:buSzPts val="1200"/>
              <a:buChar char="■"/>
              <a:defRPr sz="1200">
                <a:solidFill>
                  <a:srgbClr val="3F3F3F"/>
                </a:solidFill>
              </a:defRPr>
            </a:lvl3pPr>
            <a:lvl4pPr indent="-304800" lvl="3" marL="1828800" rtl="0" algn="l">
              <a:lnSpc>
                <a:spcPct val="90000"/>
              </a:lnSpc>
              <a:spcBef>
                <a:spcPts val="1200"/>
              </a:spcBef>
              <a:spcAft>
                <a:spcPts val="0"/>
              </a:spcAft>
              <a:buClr>
                <a:srgbClr val="3F3F3F"/>
              </a:buClr>
              <a:buSzPts val="1200"/>
              <a:buChar char="●"/>
              <a:defRPr sz="1200">
                <a:solidFill>
                  <a:srgbClr val="3F3F3F"/>
                </a:solidFill>
              </a:defRPr>
            </a:lvl4pPr>
            <a:lvl5pPr indent="-304800" lvl="4" marL="2286000" rtl="0" algn="l">
              <a:lnSpc>
                <a:spcPct val="90000"/>
              </a:lnSpc>
              <a:spcBef>
                <a:spcPts val="1200"/>
              </a:spcBef>
              <a:spcAft>
                <a:spcPts val="0"/>
              </a:spcAft>
              <a:buClr>
                <a:srgbClr val="3F3F3F"/>
              </a:buClr>
              <a:buSzPts val="1200"/>
              <a:buChar char="○"/>
              <a:defRPr sz="1200">
                <a:solidFill>
                  <a:srgbClr val="3F3F3F"/>
                </a:solidFill>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72" name="Google Shape;172;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3" name="Google Shape;173;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4" name="Google Shape;174;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6" name="Google Shape;12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7" name="Google Shape;1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hyperlink" Target="https://en.wikipedia.org/wiki/3GPP"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wikipedia.org/wiki/Bluetooth" TargetMode="External"/><Relationship Id="rId4" Type="http://schemas.openxmlformats.org/officeDocument/2006/relationships/hyperlink" Target="https://en.wikipedia.org/wiki/Bluetooth_Low_Energy#Radio_interface" TargetMode="External"/><Relationship Id="rId9" Type="http://schemas.openxmlformats.org/officeDocument/2006/relationships/hyperlink" Target="https://en.wikipedia.org/wiki/Radio_technology" TargetMode="External"/><Relationship Id="rId5" Type="http://schemas.openxmlformats.org/officeDocument/2006/relationships/hyperlink" Target="https://en.wikipedia.org/wiki/Ultra_Narrowband" TargetMode="External"/><Relationship Id="rId6" Type="http://schemas.openxmlformats.org/officeDocument/2006/relationships/hyperlink" Target="https://en.wikipedia.org/wiki/LPWAN" TargetMode="External"/><Relationship Id="rId7" Type="http://schemas.openxmlformats.org/officeDocument/2006/relationships/hyperlink" Target="https://en.wikipedia.org/wiki/LPWAN" TargetMode="External"/><Relationship Id="rId8" Type="http://schemas.openxmlformats.org/officeDocument/2006/relationships/hyperlink" Target="https://en.wikipedia.org/wiki/Low-power_wide-area_networ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steves-internet-guide.com/ipv6-guid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n.wikipedia.org/wiki/Advanced_Message_Queuing_Protocol" TargetMode="External"/><Relationship Id="rId4" Type="http://schemas.openxmlformats.org/officeDocument/2006/relationships/hyperlink" Target="https://en.wikipedia.org/wiki/Constrained_Application_Protocol" TargetMode="External"/><Relationship Id="rId5" Type="http://schemas.openxmlformats.org/officeDocument/2006/relationships/hyperlink" Target="https://tools.ietf.org/html/rfc7252" TargetMode="External"/><Relationship Id="rId6" Type="http://schemas.openxmlformats.org/officeDocument/2006/relationships/hyperlink" Target="https://en.wikipedia.org/wiki/Data_Distribution_Service" TargetMode="External"/><Relationship Id="rId7" Type="http://schemas.openxmlformats.org/officeDocument/2006/relationships/image" Target="../media/image15.png"/><Relationship Id="rId8"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ocs.oasis-open.org/mqtt/mqtt/v3.1.1/os/mqtt-v3.1.1-os.html#_Toc398718063" TargetMode="External"/><Relationship Id="rId4" Type="http://schemas.openxmlformats.org/officeDocument/2006/relationships/image" Target="../media/image2.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spark.apache.org/" TargetMode="External"/><Relationship Id="rId4" Type="http://schemas.openxmlformats.org/officeDocument/2006/relationships/hyperlink" Target="https://storm.apache.org/" TargetMode="External"/><Relationship Id="rId5" Type="http://schemas.openxmlformats.org/officeDocument/2006/relationships/hyperlink" Target="https://flink.apache.org/" TargetMode="External"/><Relationship Id="rId6"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hub.docker.com/r/emqx/kuiper-manager" TargetMode="External"/><Relationship Id="rId4" Type="http://schemas.openxmlformats.org/officeDocument/2006/relationships/hyperlink" Target="https://github.com/kubeedge/kubeedge" TargetMode="External"/><Relationship Id="rId5" Type="http://schemas.openxmlformats.org/officeDocument/2006/relationships/hyperlink" Target="https://github.com/rancher/k3s" TargetMode="External"/><Relationship Id="rId6" Type="http://schemas.openxmlformats.org/officeDocument/2006/relationships/hyperlink" Target="https://github.com/baetyl/baety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Sensor" TargetMode="External"/><Relationship Id="rId4" Type="http://schemas.openxmlformats.org/officeDocument/2006/relationships/hyperlink" Target="https://en.wikipedia.org/wiki/Software" TargetMode="External"/><Relationship Id="rId5" Type="http://schemas.openxmlformats.org/officeDocument/2006/relationships/hyperlink" Target="https://en.wikipedia.org/wiki/Internet" TargetMode="External"/><Relationship Id="rId6" Type="http://schemas.openxmlformats.org/officeDocument/2006/relationships/image" Target="../media/image8.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0" Type="http://schemas.openxmlformats.org/officeDocument/2006/relationships/hyperlink" Target="https://en.wikipedia.org/wiki/Man-in-the-middle_attack" TargetMode="External"/><Relationship Id="rId11" Type="http://schemas.openxmlformats.org/officeDocument/2006/relationships/hyperlink" Target="https://en.wikipedia.org/wiki/Cat-M1" TargetMode="External"/><Relationship Id="rId22" Type="http://schemas.openxmlformats.org/officeDocument/2006/relationships/hyperlink" Target="https://en.wikipedia.org/wiki/Internet_of_things#cite_note-235" TargetMode="External"/><Relationship Id="rId10" Type="http://schemas.openxmlformats.org/officeDocument/2006/relationships/hyperlink" Target="https://en.wikipedia.org/wiki/Narrowband_IoT" TargetMode="External"/><Relationship Id="rId21" Type="http://schemas.openxmlformats.org/officeDocument/2006/relationships/hyperlink" Target="https://en.wikipedia.org/wiki/Internet_of_things#cite_note-:5-234" TargetMode="External"/><Relationship Id="rId13" Type="http://schemas.openxmlformats.org/officeDocument/2006/relationships/hyperlink" Target="https://en.wikipedia.org/wiki/Internet_of_things#cite_note-207" TargetMode="External"/><Relationship Id="rId12" Type="http://schemas.openxmlformats.org/officeDocument/2006/relationships/hyperlink" Target="https://en.wikipedia.org/wiki/Amorphous_computing" TargetMode="External"/><Relationship Id="rId23" Type="http://schemas.openxmlformats.org/officeDocument/2006/relationships/hyperlink" Target="https://en.wikipedia.org/wiki/Internet_of_things#cite_note-236"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en.wikipedia.org/wiki/Platform_fragmentation" TargetMode="External"/><Relationship Id="rId4" Type="http://schemas.openxmlformats.org/officeDocument/2006/relationships/hyperlink" Target="https://en.wikipedia.org/wiki/Technical_standard" TargetMode="External"/><Relationship Id="rId9" Type="http://schemas.openxmlformats.org/officeDocument/2006/relationships/hyperlink" Target="https://en.wikipedia.org/wiki/LoRa" TargetMode="External"/><Relationship Id="rId15" Type="http://schemas.openxmlformats.org/officeDocument/2006/relationships/hyperlink" Target="https://en.wikipedia.org/wiki/Internet_of_things#cite_note-209" TargetMode="External"/><Relationship Id="rId14" Type="http://schemas.openxmlformats.org/officeDocument/2006/relationships/hyperlink" Target="https://en.wikipedia.org/wiki/Internet_of_things#cite_note-Goodbye,_Android-208" TargetMode="External"/><Relationship Id="rId17" Type="http://schemas.openxmlformats.org/officeDocument/2006/relationships/hyperlink" Target="https://en.wikipedia.org/wiki/Internet_of_things#cite_note-229" TargetMode="External"/><Relationship Id="rId16" Type="http://schemas.openxmlformats.org/officeDocument/2006/relationships/hyperlink" Target="https://en.wikipedia.org/wiki/Data_cleansing" TargetMode="External"/><Relationship Id="rId5" Type="http://schemas.openxmlformats.org/officeDocument/2006/relationships/hyperlink" Target="https://en.wikipedia.org/wiki/Ecosystem" TargetMode="External"/><Relationship Id="rId19" Type="http://schemas.openxmlformats.org/officeDocument/2006/relationships/hyperlink" Target="https://en.wikipedia.org/wiki/SQL_injection" TargetMode="External"/><Relationship Id="rId6" Type="http://schemas.openxmlformats.org/officeDocument/2006/relationships/hyperlink" Target="https://en.wikipedia.org/wiki/Bluetooth" TargetMode="External"/><Relationship Id="rId18" Type="http://schemas.openxmlformats.org/officeDocument/2006/relationships/hyperlink" Target="https://en.wikipedia.org/wiki/Internet_of_things#cite_note-230" TargetMode="External"/><Relationship Id="rId7" Type="http://schemas.openxmlformats.org/officeDocument/2006/relationships/hyperlink" Target="https://en.wikipedia.org/wiki/Zigbee" TargetMode="External"/><Relationship Id="rId8" Type="http://schemas.openxmlformats.org/officeDocument/2006/relationships/hyperlink" Target="https://en.wikipedia.org/wiki/Z-Wav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0" Type="http://schemas.openxmlformats.org/officeDocument/2006/relationships/hyperlink" Target="https://en.wikipedia.org/wiki/Man-in-the-middle_attack" TargetMode="External"/><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en.wikipedia.org/wiki/Bluetooth" TargetMode="External"/><Relationship Id="rId4" Type="http://schemas.openxmlformats.org/officeDocument/2006/relationships/hyperlink" Target="https://en.wikipedia.org/wiki/Zigbee" TargetMode="External"/><Relationship Id="rId9" Type="http://schemas.openxmlformats.org/officeDocument/2006/relationships/hyperlink" Target="https://en.wikipedia.org/wiki/SQL_injection" TargetMode="External"/><Relationship Id="rId5" Type="http://schemas.openxmlformats.org/officeDocument/2006/relationships/hyperlink" Target="https://en.wikipedia.org/wiki/Z-Wave" TargetMode="External"/><Relationship Id="rId6" Type="http://schemas.openxmlformats.org/officeDocument/2006/relationships/hyperlink" Target="https://en.wikipedia.org/wiki/LoRa" TargetMode="External"/><Relationship Id="rId7" Type="http://schemas.openxmlformats.org/officeDocument/2006/relationships/hyperlink" Target="https://en.wikipedia.org/wiki/Narrowband_IoT" TargetMode="External"/><Relationship Id="rId8" Type="http://schemas.openxmlformats.org/officeDocument/2006/relationships/hyperlink" Target="https://en.wikipedia.org/wiki/Cat-M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i-scoop.eu/internet-of-things-iot/" TargetMode="External"/><Relationship Id="rId4" Type="http://schemas.openxmlformats.org/officeDocument/2006/relationships/hyperlink" Target="https://www.i-scoop.eu/internet-of-things-iot/lpwan/" TargetMode="External"/><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IOT Edge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438150" y="2360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IOT Protocols Introduction</a:t>
            </a:r>
            <a:endParaRPr sz="2400">
              <a:solidFill>
                <a:schemeClr val="dk2"/>
              </a:solidFill>
              <a:latin typeface="Calibri"/>
              <a:ea typeface="Calibri"/>
              <a:cs typeface="Calibri"/>
              <a:sym typeface="Calibri"/>
            </a:endParaRPr>
          </a:p>
          <a:p>
            <a:pPr indent="0" lvl="0" marL="0" rtl="0" algn="l">
              <a:spcBef>
                <a:spcPts val="0"/>
              </a:spcBef>
              <a:spcAft>
                <a:spcPts val="0"/>
              </a:spcAft>
              <a:buNone/>
            </a:pPr>
            <a:r>
              <a:t/>
            </a:r>
            <a:endParaRPr sz="2700"/>
          </a:p>
        </p:txBody>
      </p:sp>
      <p:pic>
        <p:nvPicPr>
          <p:cNvPr id="242" name="Google Shape;242;p35"/>
          <p:cNvPicPr preferRelativeResize="0"/>
          <p:nvPr/>
        </p:nvPicPr>
        <p:blipFill>
          <a:blip r:embed="rId3">
            <a:alphaModFix/>
          </a:blip>
          <a:stretch>
            <a:fillRect/>
          </a:stretch>
        </p:blipFill>
        <p:spPr>
          <a:xfrm>
            <a:off x="3619001" y="1321550"/>
            <a:ext cx="5144000" cy="3502301"/>
          </a:xfrm>
          <a:prstGeom prst="rect">
            <a:avLst/>
          </a:prstGeom>
          <a:noFill/>
          <a:ln>
            <a:noFill/>
          </a:ln>
        </p:spPr>
      </p:pic>
      <p:sp>
        <p:nvSpPr>
          <p:cNvPr id="243" name="Google Shape;243;p35"/>
          <p:cNvSpPr txBox="1"/>
          <p:nvPr/>
        </p:nvSpPr>
        <p:spPr>
          <a:xfrm>
            <a:off x="290100" y="1397975"/>
            <a:ext cx="3214800" cy="208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lang="en" sz="1350">
                <a:solidFill>
                  <a:srgbClr val="303030"/>
                </a:solidFill>
                <a:highlight>
                  <a:srgbClr val="FFFFFF"/>
                </a:highlight>
              </a:rPr>
              <a:t>The areas that are showing the greatest activity are the</a:t>
            </a:r>
            <a:r>
              <a:rPr b="1" lang="en" sz="1350">
                <a:solidFill>
                  <a:srgbClr val="303030"/>
                </a:solidFill>
                <a:highlight>
                  <a:srgbClr val="FFFFFF"/>
                </a:highlight>
              </a:rPr>
              <a:t> datalink</a:t>
            </a:r>
            <a:r>
              <a:rPr lang="en" sz="1350">
                <a:solidFill>
                  <a:srgbClr val="303030"/>
                </a:solidFill>
                <a:highlight>
                  <a:srgbClr val="FFFFFF"/>
                </a:highlight>
              </a:rPr>
              <a:t> (levels 1 and 2) and </a:t>
            </a:r>
            <a:r>
              <a:rPr b="1" lang="en" sz="1350">
                <a:solidFill>
                  <a:srgbClr val="303030"/>
                </a:solidFill>
                <a:highlight>
                  <a:srgbClr val="FFFFFF"/>
                </a:highlight>
              </a:rPr>
              <a:t>application layer</a:t>
            </a:r>
            <a:r>
              <a:rPr lang="en" sz="1350">
                <a:solidFill>
                  <a:srgbClr val="303030"/>
                </a:solidFill>
                <a:highlight>
                  <a:srgbClr val="FFFFFF"/>
                </a:highlight>
              </a:rPr>
              <a:t> (level 4).</a:t>
            </a:r>
            <a:endParaRPr sz="1350">
              <a:solidFill>
                <a:srgbClr val="303030"/>
              </a:solidFill>
              <a:highlight>
                <a:srgbClr val="FFFFFF"/>
              </a:highlight>
            </a:endParaRPr>
          </a:p>
          <a:p>
            <a:pPr indent="0" lvl="0" marL="0" rtl="0" algn="l">
              <a:lnSpc>
                <a:spcPct val="115000"/>
              </a:lnSpc>
              <a:spcBef>
                <a:spcPts val="2000"/>
              </a:spcBef>
              <a:spcAft>
                <a:spcPts val="2000"/>
              </a:spcAft>
              <a:buNone/>
            </a:pPr>
            <a:r>
              <a:rPr lang="en" sz="1350">
                <a:solidFill>
                  <a:srgbClr val="303030"/>
                </a:solidFill>
                <a:highlight>
                  <a:srgbClr val="FFFFFF"/>
                </a:highlight>
              </a:rPr>
              <a:t>The network and transport layers protocols are same but dominated protocol is different.</a:t>
            </a:r>
            <a:endParaRPr sz="1350">
              <a:solidFill>
                <a:srgbClr val="303030"/>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209550" y="236000"/>
            <a:ext cx="86013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IOT Protocols Introduction </a:t>
            </a:r>
            <a:r>
              <a:rPr lang="en" sz="2700"/>
              <a:t>- Data Link Level Protocols</a:t>
            </a:r>
            <a:endParaRPr sz="2400">
              <a:solidFill>
                <a:schemeClr val="dk2"/>
              </a:solidFill>
              <a:latin typeface="Calibri"/>
              <a:ea typeface="Calibri"/>
              <a:cs typeface="Calibri"/>
              <a:sym typeface="Calibri"/>
            </a:endParaRPr>
          </a:p>
          <a:p>
            <a:pPr indent="0" lvl="0" marL="0" rtl="0" algn="l">
              <a:spcBef>
                <a:spcPts val="1000"/>
              </a:spcBef>
              <a:spcAft>
                <a:spcPts val="0"/>
              </a:spcAft>
              <a:buClr>
                <a:schemeClr val="dk1"/>
              </a:buClr>
              <a:buSzPct val="78571"/>
              <a:buFont typeface="Arial"/>
              <a:buNone/>
            </a:pPr>
            <a:r>
              <a:t/>
            </a:r>
            <a:endParaRPr b="1" sz="1400">
              <a:solidFill>
                <a:srgbClr val="303030"/>
              </a:solidFill>
              <a:highlight>
                <a:srgbClr val="FFFFFF"/>
              </a:highlight>
              <a:latin typeface="Arial"/>
              <a:ea typeface="Arial"/>
              <a:cs typeface="Arial"/>
              <a:sym typeface="Arial"/>
            </a:endParaRPr>
          </a:p>
          <a:p>
            <a:pPr indent="0" lvl="0" marL="0" rtl="0" algn="l">
              <a:spcBef>
                <a:spcPts val="1000"/>
              </a:spcBef>
              <a:spcAft>
                <a:spcPts val="0"/>
              </a:spcAft>
              <a:buNone/>
            </a:pPr>
            <a:r>
              <a:t/>
            </a:r>
            <a:endParaRPr b="1" sz="1400">
              <a:solidFill>
                <a:srgbClr val="303030"/>
              </a:solidFill>
              <a:highlight>
                <a:srgbClr val="FFFFFF"/>
              </a:highlight>
              <a:latin typeface="Arial"/>
              <a:ea typeface="Arial"/>
              <a:cs typeface="Arial"/>
              <a:sym typeface="Arial"/>
            </a:endParaRPr>
          </a:p>
          <a:p>
            <a:pPr indent="0" lvl="0" marL="0" rtl="0" algn="l">
              <a:spcBef>
                <a:spcPts val="0"/>
              </a:spcBef>
              <a:spcAft>
                <a:spcPts val="0"/>
              </a:spcAft>
              <a:buNone/>
            </a:pPr>
            <a:r>
              <a:t/>
            </a:r>
            <a:endParaRPr sz="2700"/>
          </a:p>
        </p:txBody>
      </p:sp>
      <p:sp>
        <p:nvSpPr>
          <p:cNvPr id="249" name="Google Shape;249;p36"/>
          <p:cNvSpPr txBox="1"/>
          <p:nvPr/>
        </p:nvSpPr>
        <p:spPr>
          <a:xfrm>
            <a:off x="2150" y="695675"/>
            <a:ext cx="5430300" cy="4579200"/>
          </a:xfrm>
          <a:prstGeom prst="rect">
            <a:avLst/>
          </a:prstGeom>
          <a:noFill/>
          <a:ln>
            <a:noFill/>
          </a:ln>
        </p:spPr>
        <p:txBody>
          <a:bodyPr anchorCtr="0" anchor="t" bIns="91425" lIns="91425" spcFirstLastPara="1" rIns="91425" wrap="square" tIns="91425">
            <a:spAutoFit/>
          </a:bodyPr>
          <a:lstStyle/>
          <a:p>
            <a:pPr indent="-288925" lvl="0" marL="457200" rtl="0" algn="l">
              <a:lnSpc>
                <a:spcPct val="100000"/>
              </a:lnSpc>
              <a:spcBef>
                <a:spcPts val="1000"/>
              </a:spcBef>
              <a:spcAft>
                <a:spcPts val="0"/>
              </a:spcAft>
              <a:buClr>
                <a:srgbClr val="303030"/>
              </a:buClr>
              <a:buSzPts val="950"/>
              <a:buChar char="●"/>
            </a:pPr>
            <a:r>
              <a:rPr lang="en" sz="950">
                <a:solidFill>
                  <a:srgbClr val="303030"/>
                </a:solidFill>
                <a:highlight>
                  <a:srgbClr val="FFFFFF"/>
                </a:highlight>
              </a:rPr>
              <a:t>R</a:t>
            </a:r>
            <a:r>
              <a:rPr lang="en" sz="950">
                <a:solidFill>
                  <a:srgbClr val="303030"/>
                </a:solidFill>
                <a:highlight>
                  <a:srgbClr val="FFFFFF"/>
                </a:highlight>
              </a:rPr>
              <a:t>equirement to connect devices that are </a:t>
            </a:r>
            <a:r>
              <a:rPr b="1" lang="en" sz="950" u="sng">
                <a:solidFill>
                  <a:srgbClr val="303030"/>
                </a:solidFill>
                <a:highlight>
                  <a:srgbClr val="FFFFFF"/>
                </a:highlight>
              </a:rPr>
              <a:t>nearby</a:t>
            </a:r>
            <a:r>
              <a:rPr lang="en" sz="950">
                <a:solidFill>
                  <a:srgbClr val="303030"/>
                </a:solidFill>
                <a:highlight>
                  <a:srgbClr val="FFFFFF"/>
                </a:highlight>
              </a:rPr>
              <a:t> e.g. on Local networks, and that are more </a:t>
            </a:r>
            <a:r>
              <a:rPr b="1" lang="en" sz="950" u="sng">
                <a:solidFill>
                  <a:srgbClr val="303030"/>
                </a:solidFill>
                <a:highlight>
                  <a:srgbClr val="FFFFFF"/>
                </a:highlight>
              </a:rPr>
              <a:t>distant</a:t>
            </a:r>
            <a:r>
              <a:rPr lang="en" sz="950">
                <a:solidFill>
                  <a:srgbClr val="303030"/>
                </a:solidFill>
                <a:highlight>
                  <a:srgbClr val="FFFFFF"/>
                </a:highlight>
              </a:rPr>
              <a:t> wide area networks. Current computer networks use Ethernet and Wi-Fi at this level for home/office networking (LANs) and </a:t>
            </a:r>
            <a:r>
              <a:rPr b="1" lang="en" sz="950">
                <a:solidFill>
                  <a:srgbClr val="303030"/>
                </a:solidFill>
                <a:highlight>
                  <a:srgbClr val="FFFFFF"/>
                </a:highlight>
              </a:rPr>
              <a:t>3G/4G</a:t>
            </a:r>
            <a:r>
              <a:rPr lang="en" sz="950">
                <a:solidFill>
                  <a:srgbClr val="303030"/>
                </a:solidFill>
                <a:highlight>
                  <a:srgbClr val="FFFFFF"/>
                </a:highlight>
              </a:rPr>
              <a:t> for Mobile connections (WANs).</a:t>
            </a:r>
            <a:endParaRPr sz="950">
              <a:solidFill>
                <a:srgbClr val="303030"/>
              </a:solidFill>
              <a:highlight>
                <a:srgbClr val="FFFFFF"/>
              </a:highlight>
            </a:endParaRPr>
          </a:p>
          <a:p>
            <a:pPr indent="-288925" lvl="0" marL="457200" rtl="0" algn="l">
              <a:lnSpc>
                <a:spcPct val="100000"/>
              </a:lnSpc>
              <a:spcBef>
                <a:spcPts val="1000"/>
              </a:spcBef>
              <a:spcAft>
                <a:spcPts val="0"/>
              </a:spcAft>
              <a:buClr>
                <a:srgbClr val="303030"/>
              </a:buClr>
              <a:buSzPts val="950"/>
              <a:buChar char="●"/>
            </a:pPr>
            <a:r>
              <a:rPr lang="en" sz="950">
                <a:solidFill>
                  <a:srgbClr val="303030"/>
                </a:solidFill>
                <a:highlight>
                  <a:srgbClr val="FFFFFF"/>
                </a:highlight>
              </a:rPr>
              <a:t>However many IOT devices, like sensors, will be low </a:t>
            </a:r>
            <a:r>
              <a:rPr b="1" lang="en" sz="950" u="sng">
                <a:solidFill>
                  <a:srgbClr val="303030"/>
                </a:solidFill>
                <a:highlight>
                  <a:srgbClr val="FFFFFF"/>
                </a:highlight>
              </a:rPr>
              <a:t>powered</a:t>
            </a:r>
            <a:r>
              <a:rPr lang="en" sz="950">
                <a:solidFill>
                  <a:srgbClr val="303030"/>
                </a:solidFill>
                <a:highlight>
                  <a:srgbClr val="FFFFFF"/>
                </a:highlight>
              </a:rPr>
              <a:t> (battery only). Ethernet isn’t suitable for these applications but </a:t>
            </a:r>
            <a:r>
              <a:rPr b="1" lang="en" sz="950">
                <a:solidFill>
                  <a:srgbClr val="303030"/>
                </a:solidFill>
                <a:highlight>
                  <a:srgbClr val="FFFFFF"/>
                </a:highlight>
              </a:rPr>
              <a:t>low powered W-fi</a:t>
            </a:r>
            <a:r>
              <a:rPr lang="en" sz="950">
                <a:solidFill>
                  <a:srgbClr val="303030"/>
                </a:solidFill>
                <a:highlight>
                  <a:srgbClr val="FFFFFF"/>
                </a:highlight>
              </a:rPr>
              <a:t> and</a:t>
            </a:r>
            <a:r>
              <a:rPr b="1" lang="en" sz="950">
                <a:solidFill>
                  <a:srgbClr val="303030"/>
                </a:solidFill>
                <a:highlight>
                  <a:srgbClr val="FFFFFF"/>
                </a:highlight>
              </a:rPr>
              <a:t> low powered Bluetooth</a:t>
            </a:r>
            <a:r>
              <a:rPr lang="en" sz="950">
                <a:solidFill>
                  <a:srgbClr val="303030"/>
                </a:solidFill>
                <a:highlight>
                  <a:srgbClr val="FFFFFF"/>
                </a:highlight>
              </a:rPr>
              <a:t> are.</a:t>
            </a:r>
            <a:endParaRPr sz="950">
              <a:solidFill>
                <a:srgbClr val="FF0000"/>
              </a:solidFill>
              <a:highlight>
                <a:srgbClr val="FFFFFF"/>
              </a:highlight>
            </a:endParaRPr>
          </a:p>
          <a:p>
            <a:pPr indent="-288925" lvl="0" marL="457200" rtl="0" algn="l">
              <a:lnSpc>
                <a:spcPct val="100000"/>
              </a:lnSpc>
              <a:spcBef>
                <a:spcPts val="1000"/>
              </a:spcBef>
              <a:spcAft>
                <a:spcPts val="0"/>
              </a:spcAft>
              <a:buClr>
                <a:srgbClr val="303030"/>
              </a:buClr>
              <a:buSzPts val="950"/>
              <a:buChar char="●"/>
            </a:pPr>
            <a:r>
              <a:rPr lang="en" sz="950">
                <a:solidFill>
                  <a:srgbClr val="303030"/>
                </a:solidFill>
                <a:highlight>
                  <a:srgbClr val="FFFFFF"/>
                </a:highlight>
              </a:rPr>
              <a:t>Although existing wireless technologies (Wi-Fi, Bluetooth,3G/4G) will be used to connect these devices, other newer wireless technology, especially designed for IOT applications, will also need to be considered, and will likely grow in importance.</a:t>
            </a:r>
            <a:endParaRPr sz="950">
              <a:solidFill>
                <a:srgbClr val="303030"/>
              </a:solidFill>
              <a:highlight>
                <a:srgbClr val="FFFFFF"/>
              </a:highlight>
            </a:endParaRPr>
          </a:p>
          <a:p>
            <a:pPr indent="0" lvl="0" marL="457200" rtl="0" algn="l">
              <a:lnSpc>
                <a:spcPct val="100000"/>
              </a:lnSpc>
              <a:spcBef>
                <a:spcPts val="1000"/>
              </a:spcBef>
              <a:spcAft>
                <a:spcPts val="0"/>
              </a:spcAft>
              <a:buNone/>
            </a:pPr>
            <a:r>
              <a:rPr lang="en" sz="950">
                <a:solidFill>
                  <a:srgbClr val="303030"/>
                </a:solidFill>
                <a:highlight>
                  <a:srgbClr val="FFFFFF"/>
                </a:highlight>
              </a:rPr>
              <a:t>Among these are:</a:t>
            </a:r>
            <a:endParaRPr sz="950">
              <a:solidFill>
                <a:srgbClr val="303030"/>
              </a:solidFill>
              <a:highlight>
                <a:srgbClr val="FFFFFF"/>
              </a:highlight>
            </a:endParaRPr>
          </a:p>
          <a:p>
            <a:pPr indent="-288925" lvl="0" marL="742950" rtl="0" algn="l">
              <a:lnSpc>
                <a:spcPct val="100000"/>
              </a:lnSpc>
              <a:spcBef>
                <a:spcPts val="1000"/>
              </a:spcBef>
              <a:spcAft>
                <a:spcPts val="0"/>
              </a:spcAft>
              <a:buClr>
                <a:srgbClr val="303030"/>
              </a:buClr>
              <a:buSzPts val="950"/>
              <a:buChar char="●"/>
            </a:pPr>
            <a:r>
              <a:rPr b="1" lang="en" sz="950">
                <a:solidFill>
                  <a:srgbClr val="303030"/>
                </a:solidFill>
                <a:highlight>
                  <a:srgbClr val="FFFFFF"/>
                </a:highlight>
              </a:rPr>
              <a:t>BLE (Bluetooth Low Energy) -</a:t>
            </a:r>
            <a:r>
              <a:rPr lang="en" sz="950">
                <a:solidFill>
                  <a:srgbClr val="303030"/>
                </a:solidFill>
                <a:highlight>
                  <a:srgbClr val="FFFFFF"/>
                </a:highlight>
              </a:rPr>
              <a:t> Compared to </a:t>
            </a:r>
            <a:r>
              <a:rPr lang="en" sz="950">
                <a:solidFill>
                  <a:srgbClr val="303030"/>
                </a:solidFill>
                <a:highlight>
                  <a:srgbClr val="FFFFFF"/>
                </a:highlight>
                <a:uFill>
                  <a:noFill/>
                </a:uFill>
                <a:hlinkClick r:id="rId3">
                  <a:extLst>
                    <a:ext uri="{A12FA001-AC4F-418D-AE19-62706E023703}">
                      <ahyp:hlinkClr val="tx"/>
                    </a:ext>
                  </a:extLst>
                </a:hlinkClick>
              </a:rPr>
              <a:t>Bluetooth</a:t>
            </a:r>
            <a:r>
              <a:rPr lang="en" sz="950">
                <a:solidFill>
                  <a:srgbClr val="303030"/>
                </a:solidFill>
                <a:highlight>
                  <a:srgbClr val="FFFFFF"/>
                </a:highlight>
              </a:rPr>
              <a:t>, BLE is intended to provide considerably reduced power consumption and cost while maintaining a </a:t>
            </a:r>
            <a:r>
              <a:rPr lang="en" sz="950">
                <a:solidFill>
                  <a:srgbClr val="303030"/>
                </a:solidFill>
                <a:highlight>
                  <a:srgbClr val="FFFFFF"/>
                </a:highlight>
                <a:uFill>
                  <a:noFill/>
                </a:uFill>
                <a:hlinkClick r:id="rId4">
                  <a:extLst>
                    <a:ext uri="{A12FA001-AC4F-418D-AE19-62706E023703}">
                      <ahyp:hlinkClr val="tx"/>
                    </a:ext>
                  </a:extLst>
                </a:hlinkClick>
              </a:rPr>
              <a:t>similar communication range</a:t>
            </a:r>
            <a:r>
              <a:rPr lang="en" sz="950">
                <a:solidFill>
                  <a:srgbClr val="303030"/>
                </a:solidFill>
                <a:highlight>
                  <a:srgbClr val="FFFFFF"/>
                </a:highlight>
              </a:rPr>
              <a:t> (</a:t>
            </a:r>
            <a:r>
              <a:rPr b="1" lang="en" sz="950">
                <a:solidFill>
                  <a:srgbClr val="303030"/>
                </a:solidFill>
                <a:highlight>
                  <a:srgbClr val="FFFFFF"/>
                </a:highlight>
              </a:rPr>
              <a:t>low power short range</a:t>
            </a:r>
            <a:r>
              <a:rPr lang="en" sz="950">
                <a:solidFill>
                  <a:srgbClr val="303030"/>
                </a:solidFill>
                <a:highlight>
                  <a:srgbClr val="FFFFFF"/>
                </a:highlight>
              </a:rPr>
              <a:t>).</a:t>
            </a:r>
            <a:endParaRPr sz="950">
              <a:solidFill>
                <a:srgbClr val="303030"/>
              </a:solidFill>
              <a:highlight>
                <a:srgbClr val="FFFFFF"/>
              </a:highlight>
            </a:endParaRPr>
          </a:p>
          <a:p>
            <a:pPr indent="-288925" lvl="0" marL="742950" rtl="0" algn="l">
              <a:lnSpc>
                <a:spcPct val="100000"/>
              </a:lnSpc>
              <a:spcBef>
                <a:spcPts val="1000"/>
              </a:spcBef>
              <a:spcAft>
                <a:spcPts val="0"/>
              </a:spcAft>
              <a:buClr>
                <a:srgbClr val="303030"/>
              </a:buClr>
              <a:buSzPts val="950"/>
              <a:buChar char="●"/>
            </a:pPr>
            <a:r>
              <a:rPr b="1" lang="en" sz="950">
                <a:solidFill>
                  <a:srgbClr val="303030"/>
                </a:solidFill>
                <a:highlight>
                  <a:srgbClr val="FFFFFF"/>
                </a:highlight>
              </a:rPr>
              <a:t>ZigBee</a:t>
            </a:r>
            <a:r>
              <a:rPr lang="en" sz="950">
                <a:solidFill>
                  <a:srgbClr val="303030"/>
                </a:solidFill>
                <a:highlight>
                  <a:srgbClr val="FFFFFF"/>
                </a:highlight>
              </a:rPr>
              <a:t>: Low power, short range</a:t>
            </a:r>
            <a:endParaRPr sz="950">
              <a:solidFill>
                <a:srgbClr val="303030"/>
              </a:solidFill>
              <a:highlight>
                <a:srgbClr val="FFFFFF"/>
              </a:highlight>
            </a:endParaRPr>
          </a:p>
          <a:p>
            <a:pPr indent="-288925" lvl="0" marL="742950" rtl="0" algn="l">
              <a:lnSpc>
                <a:spcPct val="100000"/>
              </a:lnSpc>
              <a:spcBef>
                <a:spcPts val="1000"/>
              </a:spcBef>
              <a:spcAft>
                <a:spcPts val="0"/>
              </a:spcAft>
              <a:buClr>
                <a:srgbClr val="303030"/>
              </a:buClr>
              <a:buSzPts val="950"/>
              <a:buChar char="●"/>
            </a:pPr>
            <a:r>
              <a:rPr b="1" lang="en" sz="950">
                <a:solidFill>
                  <a:srgbClr val="303030"/>
                </a:solidFill>
                <a:highlight>
                  <a:srgbClr val="FFFFFF"/>
                </a:highlight>
              </a:rPr>
              <a:t>LoRaWAN(long range wide area network) -</a:t>
            </a:r>
            <a:r>
              <a:rPr lang="en" sz="950">
                <a:solidFill>
                  <a:srgbClr val="303030"/>
                </a:solidFill>
                <a:highlight>
                  <a:srgbClr val="FFFFFF"/>
                </a:highlight>
              </a:rPr>
              <a:t> LoRaWAN is a </a:t>
            </a:r>
            <a:r>
              <a:rPr b="1" lang="en" sz="950">
                <a:solidFill>
                  <a:srgbClr val="303030"/>
                </a:solidFill>
                <a:highlight>
                  <a:srgbClr val="FFFFFF"/>
                </a:highlight>
              </a:rPr>
              <a:t>low-power, wide area networking</a:t>
            </a:r>
            <a:r>
              <a:rPr lang="en" sz="950">
                <a:solidFill>
                  <a:srgbClr val="303030"/>
                </a:solidFill>
                <a:highlight>
                  <a:srgbClr val="FFFFFF"/>
                </a:highlight>
              </a:rPr>
              <a:t> protocol built on top of the LoRa radio modulation technique.</a:t>
            </a:r>
            <a:endParaRPr sz="950">
              <a:solidFill>
                <a:srgbClr val="303030"/>
              </a:solidFill>
              <a:highlight>
                <a:srgbClr val="FFFFFF"/>
              </a:highlight>
            </a:endParaRPr>
          </a:p>
          <a:p>
            <a:pPr indent="-288925" lvl="0" marL="742950" rtl="0" algn="l">
              <a:lnSpc>
                <a:spcPct val="100000"/>
              </a:lnSpc>
              <a:spcBef>
                <a:spcPts val="1000"/>
              </a:spcBef>
              <a:spcAft>
                <a:spcPts val="0"/>
              </a:spcAft>
              <a:buClr>
                <a:srgbClr val="303030"/>
              </a:buClr>
              <a:buSzPts val="950"/>
              <a:buChar char="●"/>
            </a:pPr>
            <a:r>
              <a:rPr b="1" lang="en" sz="950">
                <a:solidFill>
                  <a:srgbClr val="303030"/>
                </a:solidFill>
                <a:highlight>
                  <a:srgbClr val="FFFFFF"/>
                </a:highlight>
              </a:rPr>
              <a:t>SigFox - </a:t>
            </a:r>
            <a:r>
              <a:rPr lang="en" sz="950">
                <a:solidFill>
                  <a:srgbClr val="303030"/>
                </a:solidFill>
                <a:highlight>
                  <a:srgbClr val="FFFFFF"/>
                </a:highlight>
              </a:rPr>
              <a:t>utilizes a wide-reaching signal that passes freely through solid objects, called "</a:t>
            </a:r>
            <a:r>
              <a:rPr lang="en" sz="950">
                <a:solidFill>
                  <a:srgbClr val="303030"/>
                </a:solidFill>
                <a:highlight>
                  <a:srgbClr val="FFFFFF"/>
                </a:highlight>
                <a:uFill>
                  <a:noFill/>
                </a:uFill>
                <a:hlinkClick r:id="rId5">
                  <a:extLst>
                    <a:ext uri="{A12FA001-AC4F-418D-AE19-62706E023703}">
                      <ahyp:hlinkClr val="tx"/>
                    </a:ext>
                  </a:extLst>
                </a:hlinkClick>
              </a:rPr>
              <a:t>Ultra Narrowband</a:t>
            </a:r>
            <a:r>
              <a:rPr lang="en" sz="950">
                <a:solidFill>
                  <a:srgbClr val="303030"/>
                </a:solidFill>
                <a:highlight>
                  <a:srgbClr val="FFFFFF"/>
                </a:highlight>
              </a:rPr>
              <a:t>" and requires little energy, being termed a </a:t>
            </a:r>
            <a:r>
              <a:rPr b="1" lang="en" sz="950">
                <a:solidFill>
                  <a:srgbClr val="303030"/>
                </a:solidFill>
                <a:highlight>
                  <a:srgbClr val="FFFFFF"/>
                </a:highlight>
              </a:rPr>
              <a:t>"</a:t>
            </a:r>
            <a:r>
              <a:rPr b="1" lang="en" sz="950">
                <a:solidFill>
                  <a:srgbClr val="303030"/>
                </a:solidFill>
                <a:highlight>
                  <a:srgbClr val="FFFFFF"/>
                </a:highlight>
                <a:uFill>
                  <a:noFill/>
                </a:uFill>
                <a:hlinkClick r:id="rId6">
                  <a:extLst>
                    <a:ext uri="{A12FA001-AC4F-418D-AE19-62706E023703}">
                      <ahyp:hlinkClr val="tx"/>
                    </a:ext>
                  </a:extLst>
                </a:hlinkClick>
              </a:rPr>
              <a:t>low-power wide-area network</a:t>
            </a:r>
            <a:r>
              <a:rPr lang="en" sz="950">
                <a:solidFill>
                  <a:srgbClr val="303030"/>
                </a:solidFill>
                <a:highlight>
                  <a:srgbClr val="FFFFFF"/>
                </a:highlight>
              </a:rPr>
              <a:t>" (</a:t>
            </a:r>
            <a:r>
              <a:rPr b="1" lang="en" sz="950">
                <a:solidFill>
                  <a:srgbClr val="303030"/>
                </a:solidFill>
                <a:highlight>
                  <a:srgbClr val="FFFFFF"/>
                </a:highlight>
                <a:uFill>
                  <a:noFill/>
                </a:uFill>
                <a:hlinkClick r:id="rId7">
                  <a:extLst>
                    <a:ext uri="{A12FA001-AC4F-418D-AE19-62706E023703}">
                      <ahyp:hlinkClr val="tx"/>
                    </a:ext>
                  </a:extLst>
                </a:hlinkClick>
              </a:rPr>
              <a:t>LPWAN</a:t>
            </a:r>
            <a:r>
              <a:rPr lang="en" sz="950">
                <a:solidFill>
                  <a:srgbClr val="303030"/>
                </a:solidFill>
                <a:highlight>
                  <a:srgbClr val="FFFFFF"/>
                </a:highlight>
              </a:rPr>
              <a:t>)</a:t>
            </a:r>
            <a:endParaRPr sz="1050">
              <a:solidFill>
                <a:srgbClr val="202122"/>
              </a:solidFill>
              <a:highlight>
                <a:srgbClr val="FFFFFF"/>
              </a:highlight>
            </a:endParaRPr>
          </a:p>
          <a:p>
            <a:pPr indent="-288925" lvl="0" marL="742950" rtl="0" algn="l">
              <a:lnSpc>
                <a:spcPct val="100000"/>
              </a:lnSpc>
              <a:spcBef>
                <a:spcPts val="1000"/>
              </a:spcBef>
              <a:spcAft>
                <a:spcPts val="0"/>
              </a:spcAft>
              <a:buClr>
                <a:srgbClr val="303030"/>
              </a:buClr>
              <a:buSzPts val="950"/>
              <a:buChar char="●"/>
            </a:pPr>
            <a:r>
              <a:rPr b="1" lang="en" sz="950">
                <a:solidFill>
                  <a:srgbClr val="303030"/>
                </a:solidFill>
                <a:highlight>
                  <a:srgbClr val="FFFFFF"/>
                </a:highlight>
              </a:rPr>
              <a:t>NB-IOT - </a:t>
            </a:r>
            <a:r>
              <a:rPr lang="en" sz="1050">
                <a:solidFill>
                  <a:srgbClr val="202122"/>
                </a:solidFill>
                <a:highlight>
                  <a:srgbClr val="FFFFFF"/>
                </a:highlight>
              </a:rPr>
              <a:t> </a:t>
            </a:r>
            <a:r>
              <a:rPr lang="en" sz="950">
                <a:solidFill>
                  <a:srgbClr val="303030"/>
                </a:solidFill>
                <a:highlight>
                  <a:srgbClr val="FFFFFF"/>
                </a:highlight>
                <a:uFill>
                  <a:noFill/>
                </a:uFill>
                <a:hlinkClick r:id="rId8">
                  <a:extLst>
                    <a:ext uri="{A12FA001-AC4F-418D-AE19-62706E023703}">
                      <ahyp:hlinkClr val="tx"/>
                    </a:ext>
                  </a:extLst>
                </a:hlinkClick>
              </a:rPr>
              <a:t>low-power wide-area network</a:t>
            </a:r>
            <a:r>
              <a:rPr lang="en" sz="950">
                <a:solidFill>
                  <a:srgbClr val="303030"/>
                </a:solidFill>
                <a:highlight>
                  <a:srgbClr val="FFFFFF"/>
                </a:highlight>
              </a:rPr>
              <a:t> (</a:t>
            </a:r>
            <a:r>
              <a:rPr b="1" lang="en" sz="950">
                <a:solidFill>
                  <a:srgbClr val="303030"/>
                </a:solidFill>
                <a:highlight>
                  <a:srgbClr val="FFFFFF"/>
                </a:highlight>
              </a:rPr>
              <a:t>LPWAN</a:t>
            </a:r>
            <a:r>
              <a:rPr lang="en" sz="950">
                <a:solidFill>
                  <a:srgbClr val="303030"/>
                </a:solidFill>
                <a:highlight>
                  <a:srgbClr val="FFFFFF"/>
                </a:highlight>
              </a:rPr>
              <a:t>) </a:t>
            </a:r>
            <a:r>
              <a:rPr lang="en" sz="950">
                <a:solidFill>
                  <a:srgbClr val="303030"/>
                </a:solidFill>
                <a:highlight>
                  <a:srgbClr val="FFFFFF"/>
                </a:highlight>
                <a:uFill>
                  <a:noFill/>
                </a:uFill>
                <a:hlinkClick r:id="rId9">
                  <a:extLst>
                    <a:ext uri="{A12FA001-AC4F-418D-AE19-62706E023703}">
                      <ahyp:hlinkClr val="tx"/>
                    </a:ext>
                  </a:extLst>
                </a:hlinkClick>
              </a:rPr>
              <a:t>radio technology</a:t>
            </a:r>
            <a:r>
              <a:rPr lang="en" sz="950">
                <a:solidFill>
                  <a:srgbClr val="303030"/>
                </a:solidFill>
                <a:highlight>
                  <a:srgbClr val="FFFFFF"/>
                </a:highlight>
              </a:rPr>
              <a:t> standard developed by </a:t>
            </a:r>
            <a:r>
              <a:rPr lang="en" sz="950">
                <a:solidFill>
                  <a:srgbClr val="303030"/>
                </a:solidFill>
                <a:highlight>
                  <a:srgbClr val="FFFFFF"/>
                </a:highlight>
                <a:uFill>
                  <a:noFill/>
                </a:uFill>
                <a:hlinkClick r:id="rId10">
                  <a:extLst>
                    <a:ext uri="{A12FA001-AC4F-418D-AE19-62706E023703}">
                      <ahyp:hlinkClr val="tx"/>
                    </a:ext>
                  </a:extLst>
                </a:hlinkClick>
              </a:rPr>
              <a:t>3GPP</a:t>
            </a:r>
            <a:r>
              <a:rPr lang="en" sz="950">
                <a:solidFill>
                  <a:srgbClr val="303030"/>
                </a:solidFill>
                <a:highlight>
                  <a:srgbClr val="FFFFFF"/>
                </a:highlight>
              </a:rPr>
              <a:t> for cellular devices and services.</a:t>
            </a:r>
            <a:endParaRPr sz="950">
              <a:solidFill>
                <a:srgbClr val="303030"/>
              </a:solidFill>
              <a:highlight>
                <a:srgbClr val="FFFFFF"/>
              </a:highlight>
            </a:endParaRPr>
          </a:p>
          <a:p>
            <a:pPr indent="0" lvl="0" marL="0" rtl="0" algn="l">
              <a:lnSpc>
                <a:spcPct val="100000"/>
              </a:lnSpc>
              <a:spcBef>
                <a:spcPts val="1000"/>
              </a:spcBef>
              <a:spcAft>
                <a:spcPts val="1000"/>
              </a:spcAft>
              <a:buNone/>
            </a:pPr>
            <a:r>
              <a:t/>
            </a:r>
            <a:endParaRPr sz="1000"/>
          </a:p>
        </p:txBody>
      </p:sp>
      <p:sp>
        <p:nvSpPr>
          <p:cNvPr id="250" name="Google Shape;250;p36"/>
          <p:cNvSpPr txBox="1"/>
          <p:nvPr/>
        </p:nvSpPr>
        <p:spPr>
          <a:xfrm>
            <a:off x="6383550" y="4600900"/>
            <a:ext cx="21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t/>
            </a:r>
            <a:endParaRPr>
              <a:latin typeface="Calibri"/>
              <a:ea typeface="Calibri"/>
              <a:cs typeface="Calibri"/>
              <a:sym typeface="Calibri"/>
            </a:endParaRPr>
          </a:p>
        </p:txBody>
      </p:sp>
      <p:pic>
        <p:nvPicPr>
          <p:cNvPr id="251" name="Google Shape;251;p36"/>
          <p:cNvPicPr preferRelativeResize="0"/>
          <p:nvPr/>
        </p:nvPicPr>
        <p:blipFill>
          <a:blip r:embed="rId11">
            <a:alphaModFix/>
          </a:blip>
          <a:stretch>
            <a:fillRect/>
          </a:stretch>
        </p:blipFill>
        <p:spPr>
          <a:xfrm>
            <a:off x="5595775" y="1455950"/>
            <a:ext cx="3395825" cy="2526250"/>
          </a:xfrm>
          <a:prstGeom prst="rect">
            <a:avLst/>
          </a:prstGeom>
          <a:noFill/>
          <a:ln>
            <a:noFill/>
          </a:ln>
        </p:spPr>
      </p:pic>
      <p:sp>
        <p:nvSpPr>
          <p:cNvPr id="252" name="Google Shape;252;p36"/>
          <p:cNvSpPr txBox="1"/>
          <p:nvPr/>
        </p:nvSpPr>
        <p:spPr>
          <a:xfrm>
            <a:off x="5708400" y="4166225"/>
            <a:ext cx="31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IOT Wireless technology comparison</a:t>
            </a:r>
            <a:endParaRPr sz="12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438150" y="236000"/>
            <a:ext cx="7920000" cy="6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9"/>
              <a:t>IOT Protocols Introduction - </a:t>
            </a:r>
            <a:r>
              <a:rPr lang="en" sz="1929"/>
              <a:t>Networking and transport Level</a:t>
            </a:r>
            <a:endParaRPr sz="1929"/>
          </a:p>
        </p:txBody>
      </p:sp>
      <p:sp>
        <p:nvSpPr>
          <p:cNvPr id="258" name="Google Shape;258;p37"/>
          <p:cNvSpPr txBox="1"/>
          <p:nvPr/>
        </p:nvSpPr>
        <p:spPr>
          <a:xfrm>
            <a:off x="213075" y="1051600"/>
            <a:ext cx="5995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Clr>
                <a:schemeClr val="dk1"/>
              </a:buClr>
              <a:buSzPts val="1100"/>
              <a:buFont typeface="Arial"/>
              <a:buNone/>
            </a:pPr>
            <a:r>
              <a:t/>
            </a:r>
            <a:endParaRPr b="1" sz="1300">
              <a:solidFill>
                <a:srgbClr val="303030"/>
              </a:solidFill>
              <a:highlight>
                <a:srgbClr val="FFFFFF"/>
              </a:highlight>
            </a:endParaRPr>
          </a:p>
        </p:txBody>
      </p:sp>
      <p:sp>
        <p:nvSpPr>
          <p:cNvPr id="259" name="Google Shape;259;p37"/>
          <p:cNvSpPr txBox="1"/>
          <p:nvPr/>
        </p:nvSpPr>
        <p:spPr>
          <a:xfrm>
            <a:off x="362475" y="922075"/>
            <a:ext cx="8347800" cy="21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050">
                <a:solidFill>
                  <a:srgbClr val="3D85C6"/>
                </a:solidFill>
                <a:highlight>
                  <a:srgbClr val="FFFFFF"/>
                </a:highlight>
              </a:rPr>
              <a:t>Network</a:t>
            </a:r>
            <a:r>
              <a:rPr lang="en" sz="1050">
                <a:solidFill>
                  <a:srgbClr val="3D85C6"/>
                </a:solidFill>
                <a:highlight>
                  <a:srgbClr val="FFFFFF"/>
                </a:highlight>
              </a:rPr>
              <a:t>: </a:t>
            </a:r>
            <a:endParaRPr sz="1050">
              <a:solidFill>
                <a:srgbClr val="3D85C6"/>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3D85C6"/>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rgbClr val="303030"/>
                </a:solidFill>
                <a:highlight>
                  <a:srgbClr val="FFFFFF"/>
                </a:highlight>
              </a:rPr>
              <a:t>As there are supposed to be</a:t>
            </a:r>
            <a:r>
              <a:rPr b="1" lang="en" sz="1050">
                <a:solidFill>
                  <a:srgbClr val="303030"/>
                </a:solidFill>
                <a:highlight>
                  <a:srgbClr val="FFFFFF"/>
                </a:highlight>
              </a:rPr>
              <a:t> </a:t>
            </a:r>
            <a:r>
              <a:rPr b="1" lang="en" sz="1050" u="sng">
                <a:solidFill>
                  <a:srgbClr val="303030"/>
                </a:solidFill>
                <a:highlight>
                  <a:srgbClr val="FFFFFF"/>
                </a:highlight>
              </a:rPr>
              <a:t>high number</a:t>
            </a:r>
            <a:r>
              <a:rPr b="1" lang="en" sz="1050">
                <a:solidFill>
                  <a:srgbClr val="303030"/>
                </a:solidFill>
                <a:highlight>
                  <a:srgbClr val="FFFFFF"/>
                </a:highlight>
              </a:rPr>
              <a:t> </a:t>
            </a:r>
            <a:r>
              <a:rPr lang="en" sz="1050">
                <a:solidFill>
                  <a:srgbClr val="303030"/>
                </a:solidFill>
                <a:highlight>
                  <a:srgbClr val="FFFFFF"/>
                </a:highlight>
              </a:rPr>
              <a:t>of IOT devices. The protocol that is set to dominate at the networking level in the long term is </a:t>
            </a:r>
            <a:r>
              <a:rPr b="1" lang="en" sz="1050">
                <a:solidFill>
                  <a:srgbClr val="303030"/>
                </a:solidFill>
                <a:highlight>
                  <a:srgbClr val="FFFFFF"/>
                </a:highlight>
                <a:uFill>
                  <a:noFill/>
                </a:uFill>
                <a:hlinkClick r:id="rId3">
                  <a:extLst>
                    <a:ext uri="{A12FA001-AC4F-418D-AE19-62706E023703}">
                      <ahyp:hlinkClr val="tx"/>
                    </a:ext>
                  </a:extLst>
                </a:hlinkClick>
              </a:rPr>
              <a:t>IPv6</a:t>
            </a:r>
            <a:r>
              <a:rPr b="1" lang="en" sz="1050">
                <a:solidFill>
                  <a:srgbClr val="303030"/>
                </a:solidFill>
                <a:highlight>
                  <a:srgbClr val="FFFFFF"/>
                </a:highlight>
              </a:rPr>
              <a:t>.</a:t>
            </a:r>
            <a:endParaRPr b="1" sz="1050">
              <a:solidFill>
                <a:srgbClr val="30303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rgbClr val="303030"/>
                </a:solidFill>
                <a:highlight>
                  <a:srgbClr val="FFFFFF"/>
                </a:highlight>
              </a:rPr>
              <a:t>It is very unlikely that IPv4 will be used, but it may play a role in the initial stages. For example, most Home IOT devices e.g smart lights currently use IPv4.</a:t>
            </a:r>
            <a:endParaRPr sz="1050">
              <a:solidFill>
                <a:srgbClr val="30303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303030"/>
              </a:solidFill>
              <a:highlight>
                <a:srgbClr val="FFFFFF"/>
              </a:highlight>
            </a:endParaRPr>
          </a:p>
          <a:p>
            <a:pPr indent="0" lvl="0" marL="0" rtl="0" algn="l">
              <a:lnSpc>
                <a:spcPct val="115000"/>
              </a:lnSpc>
              <a:spcBef>
                <a:spcPts val="1400"/>
              </a:spcBef>
              <a:spcAft>
                <a:spcPts val="0"/>
              </a:spcAft>
              <a:buNone/>
            </a:pPr>
            <a:r>
              <a:rPr b="1" lang="en" sz="1050">
                <a:solidFill>
                  <a:srgbClr val="3D85C6"/>
                </a:solidFill>
                <a:highlight>
                  <a:srgbClr val="FFFFFF"/>
                </a:highlight>
              </a:rPr>
              <a:t>Transport: </a:t>
            </a:r>
            <a:endParaRPr sz="1050">
              <a:solidFill>
                <a:srgbClr val="303030"/>
              </a:solidFill>
              <a:highlight>
                <a:srgbClr val="FFFFFF"/>
              </a:highlight>
            </a:endParaRPr>
          </a:p>
          <a:p>
            <a:pPr indent="0" lvl="0" marL="0" rtl="0" algn="l">
              <a:lnSpc>
                <a:spcPct val="115000"/>
              </a:lnSpc>
              <a:spcBef>
                <a:spcPts val="1400"/>
              </a:spcBef>
              <a:spcAft>
                <a:spcPts val="2000"/>
              </a:spcAft>
              <a:buNone/>
            </a:pPr>
            <a:r>
              <a:rPr lang="en" sz="1050">
                <a:solidFill>
                  <a:srgbClr val="303030"/>
                </a:solidFill>
                <a:highlight>
                  <a:schemeClr val="dk1"/>
                </a:highlight>
              </a:rPr>
              <a:t>Because of the requirement for </a:t>
            </a:r>
            <a:r>
              <a:rPr b="1" lang="en" sz="1050" u="sng">
                <a:solidFill>
                  <a:srgbClr val="303030"/>
                </a:solidFill>
                <a:highlight>
                  <a:schemeClr val="dk1"/>
                </a:highlight>
              </a:rPr>
              <a:t>low protocol overhead</a:t>
            </a:r>
            <a:r>
              <a:rPr lang="en" sz="1050">
                <a:solidFill>
                  <a:srgbClr val="303030"/>
                </a:solidFill>
                <a:highlight>
                  <a:schemeClr val="dk1"/>
                </a:highlight>
              </a:rPr>
              <a:t> It would expect </a:t>
            </a:r>
            <a:r>
              <a:rPr b="1" lang="en" sz="1050">
                <a:solidFill>
                  <a:srgbClr val="303030"/>
                </a:solidFill>
                <a:highlight>
                  <a:schemeClr val="dk1"/>
                </a:highlight>
              </a:rPr>
              <a:t>UDP</a:t>
            </a:r>
            <a:r>
              <a:rPr lang="en" sz="1050">
                <a:solidFill>
                  <a:srgbClr val="303030"/>
                </a:solidFill>
                <a:highlight>
                  <a:schemeClr val="dk1"/>
                </a:highlight>
              </a:rPr>
              <a:t> to feature much more in the future IOTs</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438150" y="236000"/>
            <a:ext cx="8203200" cy="64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IOT Protocols Introduction -</a:t>
            </a:r>
            <a:r>
              <a:rPr lang="en" sz="2700"/>
              <a:t> Application Level Protocols</a:t>
            </a:r>
            <a:endParaRPr b="1" sz="1300">
              <a:solidFill>
                <a:srgbClr val="303030"/>
              </a:solidFill>
              <a:highlight>
                <a:schemeClr val="dk1"/>
              </a:highlight>
              <a:latin typeface="Arial"/>
              <a:ea typeface="Arial"/>
              <a:cs typeface="Arial"/>
              <a:sym typeface="Arial"/>
            </a:endParaRPr>
          </a:p>
          <a:p>
            <a:pPr indent="0" lvl="0" marL="0" rtl="0" algn="l">
              <a:spcBef>
                <a:spcPts val="0"/>
              </a:spcBef>
              <a:spcAft>
                <a:spcPts val="0"/>
              </a:spcAft>
              <a:buNone/>
            </a:pPr>
            <a:r>
              <a:t/>
            </a:r>
            <a:endParaRPr b="1" sz="1400">
              <a:solidFill>
                <a:srgbClr val="303030"/>
              </a:solidFill>
              <a:highlight>
                <a:srgbClr val="FFFFFF"/>
              </a:highlight>
              <a:latin typeface="Arial"/>
              <a:ea typeface="Arial"/>
              <a:cs typeface="Arial"/>
              <a:sym typeface="Arial"/>
            </a:endParaRPr>
          </a:p>
          <a:p>
            <a:pPr indent="0" lvl="0" marL="0" rtl="0" algn="l">
              <a:spcBef>
                <a:spcPts val="0"/>
              </a:spcBef>
              <a:spcAft>
                <a:spcPts val="0"/>
              </a:spcAft>
              <a:buNone/>
            </a:pPr>
            <a:r>
              <a:t/>
            </a:r>
            <a:endParaRPr sz="2700"/>
          </a:p>
        </p:txBody>
      </p:sp>
      <p:sp>
        <p:nvSpPr>
          <p:cNvPr id="265" name="Google Shape;265;p38"/>
          <p:cNvSpPr txBox="1"/>
          <p:nvPr/>
        </p:nvSpPr>
        <p:spPr>
          <a:xfrm>
            <a:off x="213075" y="1051600"/>
            <a:ext cx="5995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Clr>
                <a:schemeClr val="dk1"/>
              </a:buClr>
              <a:buSzPts val="1100"/>
              <a:buFont typeface="Arial"/>
              <a:buNone/>
            </a:pPr>
            <a:r>
              <a:t/>
            </a:r>
            <a:endParaRPr b="1" sz="1300">
              <a:solidFill>
                <a:srgbClr val="303030"/>
              </a:solidFill>
              <a:highlight>
                <a:srgbClr val="FFFFFF"/>
              </a:highlight>
            </a:endParaRPr>
          </a:p>
        </p:txBody>
      </p:sp>
      <p:sp>
        <p:nvSpPr>
          <p:cNvPr id="266" name="Google Shape;266;p38"/>
          <p:cNvSpPr txBox="1"/>
          <p:nvPr/>
        </p:nvSpPr>
        <p:spPr>
          <a:xfrm>
            <a:off x="329825" y="791775"/>
            <a:ext cx="4309800" cy="385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Clr>
                <a:schemeClr val="dk1"/>
              </a:buClr>
              <a:buSzPts val="1100"/>
              <a:buFont typeface="Arial"/>
              <a:buNone/>
            </a:pPr>
            <a:r>
              <a:rPr b="1" lang="en" sz="1100">
                <a:solidFill>
                  <a:srgbClr val="303030"/>
                </a:solidFill>
                <a:highlight>
                  <a:srgbClr val="FFFFFF"/>
                </a:highlight>
              </a:rPr>
              <a:t>Important Characteristics for Application level IOT Protocols</a:t>
            </a:r>
            <a:endParaRPr b="1" sz="1100">
              <a:solidFill>
                <a:srgbClr val="303030"/>
              </a:solidFill>
              <a:highlight>
                <a:srgbClr val="FFFFFF"/>
              </a:highlight>
            </a:endParaRPr>
          </a:p>
          <a:p>
            <a:pPr indent="-288925" lvl="0" marL="457200" rtl="0" algn="l">
              <a:lnSpc>
                <a:spcPct val="115000"/>
              </a:lnSpc>
              <a:spcBef>
                <a:spcPts val="800"/>
              </a:spcBef>
              <a:spcAft>
                <a:spcPts val="0"/>
              </a:spcAft>
              <a:buClr>
                <a:srgbClr val="303030"/>
              </a:buClr>
              <a:buSzPts val="950"/>
              <a:buChar char="●"/>
            </a:pPr>
            <a:r>
              <a:rPr lang="en" sz="950">
                <a:solidFill>
                  <a:srgbClr val="303030"/>
                </a:solidFill>
                <a:highlight>
                  <a:srgbClr val="FFFFFF"/>
                </a:highlight>
              </a:rPr>
              <a:t>Speed – Amount of data that can be transferred/second</a:t>
            </a:r>
            <a:endParaRPr sz="950">
              <a:solidFill>
                <a:srgbClr val="303030"/>
              </a:solidFill>
              <a:highlight>
                <a:srgbClr val="FFFFFF"/>
              </a:highlight>
            </a:endParaRPr>
          </a:p>
          <a:p>
            <a:pPr indent="-288925" lvl="0" marL="457200" rtl="0" algn="l">
              <a:lnSpc>
                <a:spcPct val="115000"/>
              </a:lnSpc>
              <a:spcBef>
                <a:spcPts val="0"/>
              </a:spcBef>
              <a:spcAft>
                <a:spcPts val="0"/>
              </a:spcAft>
              <a:buClr>
                <a:srgbClr val="303030"/>
              </a:buClr>
              <a:buSzPts val="950"/>
              <a:buChar char="●"/>
            </a:pPr>
            <a:r>
              <a:rPr lang="en" sz="950">
                <a:solidFill>
                  <a:srgbClr val="303030"/>
                </a:solidFill>
                <a:highlight>
                  <a:srgbClr val="FFFFFF"/>
                </a:highlight>
              </a:rPr>
              <a:t>Latency – amount of time a message takes to be transferred</a:t>
            </a:r>
            <a:endParaRPr sz="950">
              <a:solidFill>
                <a:srgbClr val="303030"/>
              </a:solidFill>
              <a:highlight>
                <a:srgbClr val="FFFFFF"/>
              </a:highlight>
            </a:endParaRPr>
          </a:p>
          <a:p>
            <a:pPr indent="-288925" lvl="0" marL="457200" rtl="0" algn="l">
              <a:lnSpc>
                <a:spcPct val="115000"/>
              </a:lnSpc>
              <a:spcBef>
                <a:spcPts val="0"/>
              </a:spcBef>
              <a:spcAft>
                <a:spcPts val="0"/>
              </a:spcAft>
              <a:buClr>
                <a:srgbClr val="303030"/>
              </a:buClr>
              <a:buSzPts val="950"/>
              <a:buChar char="●"/>
            </a:pPr>
            <a:r>
              <a:rPr lang="en" sz="950">
                <a:solidFill>
                  <a:srgbClr val="303030"/>
                </a:solidFill>
                <a:highlight>
                  <a:srgbClr val="FFFFFF"/>
                </a:highlight>
              </a:rPr>
              <a:t>Power consumption</a:t>
            </a:r>
            <a:endParaRPr sz="950">
              <a:solidFill>
                <a:srgbClr val="303030"/>
              </a:solidFill>
              <a:highlight>
                <a:srgbClr val="FFFFFF"/>
              </a:highlight>
            </a:endParaRPr>
          </a:p>
          <a:p>
            <a:pPr indent="-288925" lvl="0" marL="457200" rtl="0" algn="l">
              <a:lnSpc>
                <a:spcPct val="115000"/>
              </a:lnSpc>
              <a:spcBef>
                <a:spcPts val="0"/>
              </a:spcBef>
              <a:spcAft>
                <a:spcPts val="0"/>
              </a:spcAft>
              <a:buClr>
                <a:srgbClr val="303030"/>
              </a:buClr>
              <a:buSzPts val="950"/>
              <a:buChar char="●"/>
            </a:pPr>
            <a:r>
              <a:rPr lang="en" sz="950">
                <a:solidFill>
                  <a:srgbClr val="303030"/>
                </a:solidFill>
                <a:highlight>
                  <a:srgbClr val="FFFFFF"/>
                </a:highlight>
              </a:rPr>
              <a:t>Security</a:t>
            </a:r>
            <a:endParaRPr sz="950">
              <a:solidFill>
                <a:srgbClr val="303030"/>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950">
                <a:solidFill>
                  <a:srgbClr val="303030"/>
                </a:solidFill>
                <a:highlight>
                  <a:srgbClr val="FFFFFF"/>
                </a:highlight>
              </a:rPr>
              <a:t>HTTP which is main application </a:t>
            </a:r>
            <a:r>
              <a:rPr lang="en" sz="950">
                <a:solidFill>
                  <a:srgbClr val="303030"/>
                </a:solidFill>
                <a:highlight>
                  <a:srgbClr val="FFFFFF"/>
                </a:highlight>
              </a:rPr>
              <a:t>protocol</a:t>
            </a:r>
            <a:r>
              <a:rPr lang="en" sz="950">
                <a:solidFill>
                  <a:srgbClr val="303030"/>
                </a:solidFill>
                <a:highlight>
                  <a:srgbClr val="FFFFFF"/>
                </a:highlight>
              </a:rPr>
              <a:t> for web services is not suitable for IOT because of the high protocol overhead.</a:t>
            </a:r>
            <a:endParaRPr sz="950">
              <a:solidFill>
                <a:srgbClr val="303030"/>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950">
                <a:solidFill>
                  <a:srgbClr val="303030"/>
                </a:solidFill>
                <a:highlight>
                  <a:srgbClr val="FFFFFF"/>
                </a:highlight>
              </a:rPr>
              <a:t>MQTT (</a:t>
            </a:r>
            <a:r>
              <a:rPr b="1" lang="en" sz="950">
                <a:solidFill>
                  <a:srgbClr val="303030"/>
                </a:solidFill>
                <a:highlight>
                  <a:srgbClr val="FFFFFF"/>
                </a:highlight>
              </a:rPr>
              <a:t>Message Queuing Telemetry Transport</a:t>
            </a:r>
            <a:r>
              <a:rPr lang="en" sz="950">
                <a:solidFill>
                  <a:srgbClr val="303030"/>
                </a:solidFill>
                <a:highlight>
                  <a:srgbClr val="FFFFFF"/>
                </a:highlight>
              </a:rPr>
              <a:t>) has emerged as the main IOT messaging protocol because it is lightweight and easy to use. </a:t>
            </a:r>
            <a:endParaRPr sz="950" u="sng">
              <a:solidFill>
                <a:srgbClr val="FFA500"/>
              </a:solidFill>
              <a:highlight>
                <a:srgbClr val="FFFFFF"/>
              </a:highlight>
            </a:endParaRPr>
          </a:p>
          <a:p>
            <a:pPr indent="0" lvl="0" marL="0" rtl="0" algn="l">
              <a:lnSpc>
                <a:spcPct val="115000"/>
              </a:lnSpc>
              <a:spcBef>
                <a:spcPts val="2000"/>
              </a:spcBef>
              <a:spcAft>
                <a:spcPts val="0"/>
              </a:spcAft>
              <a:buNone/>
            </a:pPr>
            <a:r>
              <a:rPr lang="en" sz="950">
                <a:solidFill>
                  <a:srgbClr val="303030"/>
                </a:solidFill>
                <a:highlight>
                  <a:srgbClr val="FFFFFF"/>
                </a:highlight>
              </a:rPr>
              <a:t>Other Application level protocols:</a:t>
            </a:r>
            <a:endParaRPr sz="950">
              <a:solidFill>
                <a:srgbClr val="303030"/>
              </a:solidFill>
              <a:highlight>
                <a:srgbClr val="FFFFFF"/>
              </a:highlight>
            </a:endParaRPr>
          </a:p>
          <a:p>
            <a:pPr indent="-320675" lvl="0" marL="457200" rtl="0" algn="l">
              <a:lnSpc>
                <a:spcPct val="115000"/>
              </a:lnSpc>
              <a:spcBef>
                <a:spcPts val="0"/>
              </a:spcBef>
              <a:spcAft>
                <a:spcPts val="0"/>
              </a:spcAft>
              <a:buClr>
                <a:srgbClr val="303030"/>
              </a:buClr>
              <a:buSzPts val="1450"/>
              <a:buChar char="●"/>
            </a:pPr>
            <a:r>
              <a:rPr lang="en" sz="950">
                <a:solidFill>
                  <a:srgbClr val="303030"/>
                </a:solidFill>
                <a:highlight>
                  <a:srgbClr val="FFFFFF"/>
                </a:highlight>
                <a:uFill>
                  <a:noFill/>
                </a:uFill>
                <a:hlinkClick r:id="rId3">
                  <a:extLst>
                    <a:ext uri="{A12FA001-AC4F-418D-AE19-62706E023703}">
                      <ahyp:hlinkClr val="tx"/>
                    </a:ext>
                  </a:extLst>
                </a:hlinkClick>
              </a:rPr>
              <a:t>AMQP</a:t>
            </a:r>
            <a:r>
              <a:rPr lang="en" sz="950">
                <a:solidFill>
                  <a:srgbClr val="303030"/>
                </a:solidFill>
                <a:highlight>
                  <a:srgbClr val="FFFFFF"/>
                </a:highlight>
              </a:rPr>
              <a:t> -( Advanced Message Queuing Protocol) Uses TCP/IP. Publish subscribe model and Point to Point .</a:t>
            </a:r>
            <a:endParaRPr sz="950">
              <a:solidFill>
                <a:srgbClr val="303030"/>
              </a:solidFill>
              <a:highlight>
                <a:srgbClr val="FFFFFF"/>
              </a:highlight>
            </a:endParaRPr>
          </a:p>
          <a:p>
            <a:pPr indent="-320675" lvl="0" marL="457200" rtl="0" algn="l">
              <a:lnSpc>
                <a:spcPct val="115000"/>
              </a:lnSpc>
              <a:spcBef>
                <a:spcPts val="0"/>
              </a:spcBef>
              <a:spcAft>
                <a:spcPts val="0"/>
              </a:spcAft>
              <a:buClr>
                <a:srgbClr val="303030"/>
              </a:buClr>
              <a:buSzPts val="1450"/>
              <a:buChar char="●"/>
            </a:pPr>
            <a:r>
              <a:rPr lang="en" sz="950">
                <a:solidFill>
                  <a:srgbClr val="303030"/>
                </a:solidFill>
                <a:highlight>
                  <a:srgbClr val="FFFFFF"/>
                </a:highlight>
                <a:uFill>
                  <a:noFill/>
                </a:uFill>
                <a:hlinkClick r:id="rId4">
                  <a:extLst>
                    <a:ext uri="{A12FA001-AC4F-418D-AE19-62706E023703}">
                      <ahyp:hlinkClr val="tx"/>
                    </a:ext>
                  </a:extLst>
                </a:hlinkClick>
              </a:rPr>
              <a:t>COAP</a:t>
            </a:r>
            <a:r>
              <a:rPr lang="en" sz="950">
                <a:solidFill>
                  <a:srgbClr val="303030"/>
                </a:solidFill>
                <a:highlight>
                  <a:srgbClr val="FFFFFF"/>
                </a:highlight>
              </a:rPr>
              <a:t>-(Constrained Application Protocol) -Uses UDP designed specifically for IOT uses request response model like HTTP. </a:t>
            </a:r>
            <a:r>
              <a:rPr lang="en" sz="950">
                <a:solidFill>
                  <a:srgbClr val="303030"/>
                </a:solidFill>
                <a:highlight>
                  <a:srgbClr val="FFFFFF"/>
                </a:highlight>
                <a:uFill>
                  <a:noFill/>
                </a:uFill>
                <a:hlinkClick r:id="rId5">
                  <a:extLst>
                    <a:ext uri="{A12FA001-AC4F-418D-AE19-62706E023703}">
                      <ahyp:hlinkClr val="tx"/>
                    </a:ext>
                  </a:extLst>
                </a:hlinkClick>
              </a:rPr>
              <a:t>RFC 7252</a:t>
            </a:r>
            <a:endParaRPr sz="950">
              <a:solidFill>
                <a:srgbClr val="303030"/>
              </a:solidFill>
              <a:highlight>
                <a:srgbClr val="FFFFFF"/>
              </a:highlight>
            </a:endParaRPr>
          </a:p>
          <a:p>
            <a:pPr indent="-320675" lvl="0" marL="457200" rtl="0" algn="l">
              <a:lnSpc>
                <a:spcPct val="115000"/>
              </a:lnSpc>
              <a:spcBef>
                <a:spcPts val="0"/>
              </a:spcBef>
              <a:spcAft>
                <a:spcPts val="0"/>
              </a:spcAft>
              <a:buClr>
                <a:srgbClr val="303030"/>
              </a:buClr>
              <a:buSzPts val="1450"/>
              <a:buChar char="●"/>
            </a:pPr>
            <a:r>
              <a:rPr lang="en" sz="950">
                <a:solidFill>
                  <a:srgbClr val="303030"/>
                </a:solidFill>
                <a:highlight>
                  <a:srgbClr val="FFFFFF"/>
                </a:highlight>
                <a:uFill>
                  <a:noFill/>
                </a:uFill>
                <a:hlinkClick r:id="rId6">
                  <a:extLst>
                    <a:ext uri="{A12FA001-AC4F-418D-AE19-62706E023703}">
                      <ahyp:hlinkClr val="tx"/>
                    </a:ext>
                  </a:extLst>
                </a:hlinkClick>
              </a:rPr>
              <a:t>DDS</a:t>
            </a:r>
            <a:r>
              <a:rPr lang="en" sz="950">
                <a:solidFill>
                  <a:srgbClr val="303030"/>
                </a:solidFill>
                <a:highlight>
                  <a:srgbClr val="FFFFFF"/>
                </a:highlight>
              </a:rPr>
              <a:t>– Data Distribution Service</a:t>
            </a:r>
            <a:endParaRPr sz="600"/>
          </a:p>
        </p:txBody>
      </p:sp>
      <p:pic>
        <p:nvPicPr>
          <p:cNvPr id="267" name="Google Shape;267;p38"/>
          <p:cNvPicPr preferRelativeResize="0"/>
          <p:nvPr/>
        </p:nvPicPr>
        <p:blipFill>
          <a:blip r:embed="rId7">
            <a:alphaModFix/>
          </a:blip>
          <a:stretch>
            <a:fillRect/>
          </a:stretch>
        </p:blipFill>
        <p:spPr>
          <a:xfrm>
            <a:off x="4857425" y="1307221"/>
            <a:ext cx="3324175" cy="2821417"/>
          </a:xfrm>
          <a:prstGeom prst="rect">
            <a:avLst/>
          </a:prstGeom>
          <a:noFill/>
          <a:ln>
            <a:noFill/>
          </a:ln>
        </p:spPr>
      </p:pic>
      <p:pic>
        <p:nvPicPr>
          <p:cNvPr id="268" name="Google Shape;268;p38"/>
          <p:cNvPicPr preferRelativeResize="0"/>
          <p:nvPr/>
        </p:nvPicPr>
        <p:blipFill>
          <a:blip r:embed="rId8">
            <a:alphaModFix/>
          </a:blip>
          <a:stretch>
            <a:fillRect/>
          </a:stretch>
        </p:blipFill>
        <p:spPr>
          <a:xfrm>
            <a:off x="8181600" y="1281148"/>
            <a:ext cx="768375" cy="282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235500" y="64025"/>
            <a:ext cx="628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IOT Protocols Example: MQTT Protocol</a:t>
            </a:r>
            <a:endParaRPr sz="2700"/>
          </a:p>
        </p:txBody>
      </p:sp>
      <p:sp>
        <p:nvSpPr>
          <p:cNvPr id="274" name="Google Shape;274;p39"/>
          <p:cNvSpPr txBox="1"/>
          <p:nvPr>
            <p:ph idx="1" type="body"/>
          </p:nvPr>
        </p:nvSpPr>
        <p:spPr>
          <a:xfrm>
            <a:off x="275600" y="544125"/>
            <a:ext cx="5637900" cy="424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en" sz="725">
                <a:solidFill>
                  <a:srgbClr val="303030"/>
                </a:solidFill>
              </a:rPr>
              <a:t>MQTT is a messaging protocol, designed as lightweight publish/subscribe messaging transport. It is ideal for connecting remote IOT devices with a </a:t>
            </a:r>
            <a:r>
              <a:rPr b="1" lang="en" sz="725">
                <a:solidFill>
                  <a:srgbClr val="303030"/>
                </a:solidFill>
              </a:rPr>
              <a:t>small client code footprint and minimal network bandwidth</a:t>
            </a:r>
            <a:r>
              <a:rPr lang="en" sz="725">
                <a:solidFill>
                  <a:srgbClr val="303030"/>
                </a:solidFill>
              </a:rPr>
              <a:t>.</a:t>
            </a:r>
            <a:endParaRPr sz="725">
              <a:solidFill>
                <a:srgbClr val="303030"/>
              </a:solidFill>
            </a:endParaRPr>
          </a:p>
          <a:p>
            <a:pPr indent="0" lvl="0" marL="0" rtl="0" algn="l">
              <a:spcBef>
                <a:spcPts val="0"/>
              </a:spcBef>
              <a:spcAft>
                <a:spcPts val="0"/>
              </a:spcAft>
              <a:buSzPts val="1100"/>
              <a:buNone/>
            </a:pPr>
            <a:r>
              <a:t/>
            </a:r>
            <a:endParaRPr sz="750">
              <a:solidFill>
                <a:srgbClr val="303030"/>
              </a:solidFill>
              <a:highlight>
                <a:srgbClr val="FFFFFF"/>
              </a:highlight>
            </a:endParaRPr>
          </a:p>
          <a:p>
            <a:pPr indent="0" lvl="0" marL="0" rtl="0" algn="l">
              <a:lnSpc>
                <a:spcPct val="150000"/>
              </a:lnSpc>
              <a:spcBef>
                <a:spcPts val="0"/>
              </a:spcBef>
              <a:spcAft>
                <a:spcPts val="0"/>
              </a:spcAft>
              <a:buSzPts val="1100"/>
              <a:buNone/>
            </a:pPr>
            <a:r>
              <a:rPr lang="en" sz="750">
                <a:solidFill>
                  <a:srgbClr val="303030"/>
                </a:solidFill>
                <a:highlight>
                  <a:srgbClr val="FFFFFF"/>
                </a:highlight>
              </a:rPr>
              <a:t>MQTT is TCP/IP based protocol . First TCP connection established and then data transfer will  happen . </a:t>
            </a:r>
            <a:endParaRPr sz="750">
              <a:solidFill>
                <a:srgbClr val="303030"/>
              </a:solidFill>
              <a:highlight>
                <a:srgbClr val="FFFFFF"/>
              </a:highlight>
            </a:endParaRPr>
          </a:p>
          <a:p>
            <a:pPr indent="-276225" lvl="0" marL="457200" rtl="0" algn="l">
              <a:lnSpc>
                <a:spcPct val="150000"/>
              </a:lnSpc>
              <a:spcBef>
                <a:spcPts val="0"/>
              </a:spcBef>
              <a:spcAft>
                <a:spcPts val="0"/>
              </a:spcAft>
              <a:buClr>
                <a:srgbClr val="303030"/>
              </a:buClr>
              <a:buSzPts val="750"/>
              <a:buChar char="❖"/>
            </a:pPr>
            <a:r>
              <a:rPr lang="en" sz="750">
                <a:solidFill>
                  <a:srgbClr val="303030"/>
                </a:solidFill>
                <a:highlight>
                  <a:srgbClr val="FFFFFF"/>
                </a:highlight>
              </a:rPr>
              <a:t>Publisher send CONNECT packet to broker with client ID and other options field like persistence flag,  username password, keepalive time etc.</a:t>
            </a:r>
            <a:endParaRPr sz="750">
              <a:solidFill>
                <a:srgbClr val="303030"/>
              </a:solidFill>
              <a:highlight>
                <a:srgbClr val="FFFFFF"/>
              </a:highlight>
            </a:endParaRPr>
          </a:p>
          <a:p>
            <a:pPr indent="-276225" lvl="0" marL="457200" rtl="0" algn="l">
              <a:lnSpc>
                <a:spcPct val="150000"/>
              </a:lnSpc>
              <a:spcBef>
                <a:spcPts val="0"/>
              </a:spcBef>
              <a:spcAft>
                <a:spcPts val="0"/>
              </a:spcAft>
              <a:buClr>
                <a:srgbClr val="303030"/>
              </a:buClr>
              <a:buSzPts val="750"/>
              <a:buChar char="❖"/>
            </a:pPr>
            <a:r>
              <a:rPr lang="en" sz="750">
                <a:solidFill>
                  <a:srgbClr val="303030"/>
                </a:solidFill>
                <a:highlight>
                  <a:srgbClr val="FFFFFF"/>
                </a:highlight>
              </a:rPr>
              <a:t>Broker receives a CONNECT message,and respond with a CONNACK message after verified client.</a:t>
            </a:r>
            <a:endParaRPr sz="750">
              <a:solidFill>
                <a:srgbClr val="303030"/>
              </a:solidFill>
              <a:highlight>
                <a:srgbClr val="FFFFFF"/>
              </a:highlight>
            </a:endParaRPr>
          </a:p>
          <a:p>
            <a:pPr indent="-276225" lvl="0" marL="457200" rtl="0" algn="l">
              <a:lnSpc>
                <a:spcPct val="150000"/>
              </a:lnSpc>
              <a:spcBef>
                <a:spcPts val="0"/>
              </a:spcBef>
              <a:spcAft>
                <a:spcPts val="0"/>
              </a:spcAft>
              <a:buClr>
                <a:srgbClr val="303030"/>
              </a:buClr>
              <a:buSzPts val="750"/>
              <a:buChar char="❖"/>
            </a:pPr>
            <a:r>
              <a:rPr lang="en" sz="750">
                <a:solidFill>
                  <a:srgbClr val="303030"/>
                </a:solidFill>
                <a:highlight>
                  <a:srgbClr val="FFFFFF"/>
                </a:highlight>
              </a:rPr>
              <a:t>Client start publishing the message on topic with packet field like pkt id, topic name, Qos flags, Retain flag and payload.</a:t>
            </a:r>
            <a:endParaRPr sz="750">
              <a:solidFill>
                <a:srgbClr val="303030"/>
              </a:solidFill>
              <a:highlight>
                <a:srgbClr val="FFFFFF"/>
              </a:highlight>
            </a:endParaRPr>
          </a:p>
          <a:p>
            <a:pPr indent="-276225" lvl="0" marL="457200" rtl="0" algn="l">
              <a:lnSpc>
                <a:spcPct val="150000"/>
              </a:lnSpc>
              <a:spcBef>
                <a:spcPts val="0"/>
              </a:spcBef>
              <a:spcAft>
                <a:spcPts val="0"/>
              </a:spcAft>
              <a:buClr>
                <a:srgbClr val="303030"/>
              </a:buClr>
              <a:buSzPts val="750"/>
              <a:buChar char="❖"/>
            </a:pPr>
            <a:r>
              <a:rPr lang="en" sz="750">
                <a:solidFill>
                  <a:srgbClr val="303030"/>
                </a:solidFill>
                <a:highlight>
                  <a:srgbClr val="FFFFFF"/>
                </a:highlight>
              </a:rPr>
              <a:t>To receive messages on topics of interest, the client sends a </a:t>
            </a:r>
            <a:r>
              <a:rPr lang="en" sz="750">
                <a:solidFill>
                  <a:srgbClr val="303030"/>
                </a:solidFill>
                <a:highlight>
                  <a:srgbClr val="FFFFFF"/>
                </a:highlight>
                <a:uFill>
                  <a:noFill/>
                </a:uFill>
                <a:hlinkClick r:id="rId3">
                  <a:extLst>
                    <a:ext uri="{A12FA001-AC4F-418D-AE19-62706E023703}">
                      <ahyp:hlinkClr val="tx"/>
                    </a:ext>
                  </a:extLst>
                </a:hlinkClick>
              </a:rPr>
              <a:t>SUBSCRIBE</a:t>
            </a:r>
            <a:r>
              <a:rPr lang="en" sz="750">
                <a:solidFill>
                  <a:srgbClr val="303030"/>
                </a:solidFill>
                <a:highlight>
                  <a:srgbClr val="FFFFFF"/>
                </a:highlight>
              </a:rPr>
              <a:t> message to the MQTT broker.</a:t>
            </a:r>
            <a:endParaRPr sz="750">
              <a:solidFill>
                <a:srgbClr val="303030"/>
              </a:solidFill>
              <a:highlight>
                <a:srgbClr val="FFFFFF"/>
              </a:highlight>
            </a:endParaRPr>
          </a:p>
          <a:p>
            <a:pPr indent="0" lvl="0" marL="0" rtl="0" algn="l">
              <a:lnSpc>
                <a:spcPct val="100000"/>
              </a:lnSpc>
              <a:spcBef>
                <a:spcPts val="0"/>
              </a:spcBef>
              <a:spcAft>
                <a:spcPts val="0"/>
              </a:spcAft>
              <a:buSzPts val="1100"/>
              <a:buNone/>
            </a:pPr>
            <a:r>
              <a:t/>
            </a:r>
            <a:endParaRPr sz="750">
              <a:solidFill>
                <a:srgbClr val="303030"/>
              </a:solidFill>
              <a:highlight>
                <a:srgbClr val="FFFFFF"/>
              </a:highlight>
            </a:endParaRPr>
          </a:p>
          <a:p>
            <a:pPr indent="0" lvl="0" marL="0" rtl="0" algn="l">
              <a:lnSpc>
                <a:spcPct val="100000"/>
              </a:lnSpc>
              <a:spcBef>
                <a:spcPts val="0"/>
              </a:spcBef>
              <a:spcAft>
                <a:spcPts val="0"/>
              </a:spcAft>
              <a:buSzPts val="1100"/>
              <a:buNone/>
            </a:pPr>
            <a:r>
              <a:rPr b="1" lang="en" sz="750">
                <a:solidFill>
                  <a:srgbClr val="303030"/>
                </a:solidFill>
                <a:highlight>
                  <a:srgbClr val="FFFFFF"/>
                </a:highlight>
              </a:rPr>
              <a:t>Topic Based Filtering:</a:t>
            </a:r>
            <a:r>
              <a:rPr lang="en" sz="750">
                <a:solidFill>
                  <a:srgbClr val="303030"/>
                </a:solidFill>
                <a:highlight>
                  <a:srgbClr val="FFFFFF"/>
                </a:highlight>
              </a:rPr>
              <a:t>  Each message must contain a topic that the broker can use to forward the message to interested clients. The topic consists of one or more topic levels. </a:t>
            </a:r>
            <a:endParaRPr sz="750">
              <a:solidFill>
                <a:srgbClr val="303030"/>
              </a:solidFill>
              <a:highlight>
                <a:srgbClr val="FFFFFF"/>
              </a:highlight>
            </a:endParaRPr>
          </a:p>
          <a:p>
            <a:pPr indent="0" lvl="0" marL="0" rtl="0" algn="l">
              <a:lnSpc>
                <a:spcPct val="100000"/>
              </a:lnSpc>
              <a:spcBef>
                <a:spcPts val="0"/>
              </a:spcBef>
              <a:spcAft>
                <a:spcPts val="0"/>
              </a:spcAft>
              <a:buSzPts val="1100"/>
              <a:buNone/>
            </a:pPr>
            <a:r>
              <a:t/>
            </a:r>
            <a:endParaRPr sz="850">
              <a:solidFill>
                <a:srgbClr val="30303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688"/>
              <a:buNone/>
            </a:pPr>
            <a:r>
              <a:rPr b="1" lang="en" sz="725">
                <a:solidFill>
                  <a:srgbClr val="303030"/>
                </a:solidFill>
              </a:rPr>
              <a:t>Key features: </a:t>
            </a:r>
            <a:endParaRPr b="1" sz="725">
              <a:solidFill>
                <a:srgbClr val="303030"/>
              </a:solidFill>
            </a:endParaRPr>
          </a:p>
          <a:p>
            <a:pPr indent="-274637" lvl="0" marL="457200" rtl="0" algn="l">
              <a:lnSpc>
                <a:spcPct val="115000"/>
              </a:lnSpc>
              <a:spcBef>
                <a:spcPts val="0"/>
              </a:spcBef>
              <a:spcAft>
                <a:spcPts val="0"/>
              </a:spcAft>
              <a:buClr>
                <a:srgbClr val="303030"/>
              </a:buClr>
              <a:buSzPts val="725"/>
              <a:buChar char="➢"/>
            </a:pPr>
            <a:r>
              <a:rPr b="1" lang="en" sz="725">
                <a:solidFill>
                  <a:srgbClr val="303030"/>
                </a:solidFill>
              </a:rPr>
              <a:t>Lightweight client for resource constrained devices</a:t>
            </a:r>
            <a:r>
              <a:rPr lang="en" sz="725">
                <a:solidFill>
                  <a:srgbClr val="303030"/>
                </a:solidFill>
              </a:rPr>
              <a:t>: MQTT clients are very small, require minimal resources,hence can be used on small microcontrollers. </a:t>
            </a:r>
            <a:endParaRPr sz="725">
              <a:solidFill>
                <a:srgbClr val="303030"/>
              </a:solidFill>
            </a:endParaRPr>
          </a:p>
          <a:p>
            <a:pPr indent="-274637" lvl="0" marL="457200" rtl="0" algn="l">
              <a:lnSpc>
                <a:spcPct val="115000"/>
              </a:lnSpc>
              <a:spcBef>
                <a:spcPts val="0"/>
              </a:spcBef>
              <a:spcAft>
                <a:spcPts val="0"/>
              </a:spcAft>
              <a:buClr>
                <a:srgbClr val="303030"/>
              </a:buClr>
              <a:buSzPts val="725"/>
              <a:buChar char="➢"/>
            </a:pPr>
            <a:r>
              <a:rPr b="1" lang="en" sz="725">
                <a:solidFill>
                  <a:srgbClr val="303030"/>
                </a:solidFill>
              </a:rPr>
              <a:t>Bandwidth Efficient:</a:t>
            </a:r>
            <a:r>
              <a:rPr lang="en" sz="725">
                <a:solidFill>
                  <a:srgbClr val="303030"/>
                </a:solidFill>
              </a:rPr>
              <a:t> MQTT message headers are small(</a:t>
            </a:r>
            <a:r>
              <a:rPr b="1" lang="en" sz="725">
                <a:solidFill>
                  <a:srgbClr val="303030"/>
                </a:solidFill>
              </a:rPr>
              <a:t>minimal 2 bytes</a:t>
            </a:r>
            <a:r>
              <a:rPr lang="en" sz="725">
                <a:solidFill>
                  <a:srgbClr val="303030"/>
                </a:solidFill>
              </a:rPr>
              <a:t>) which optimize network bandwidth.</a:t>
            </a:r>
            <a:endParaRPr sz="725">
              <a:solidFill>
                <a:srgbClr val="303030"/>
              </a:solidFill>
            </a:endParaRPr>
          </a:p>
          <a:p>
            <a:pPr indent="-274637" lvl="0" marL="457200" rtl="0" algn="l">
              <a:lnSpc>
                <a:spcPct val="115000"/>
              </a:lnSpc>
              <a:spcBef>
                <a:spcPts val="0"/>
              </a:spcBef>
              <a:spcAft>
                <a:spcPts val="0"/>
              </a:spcAft>
              <a:buClr>
                <a:srgbClr val="303030"/>
              </a:buClr>
              <a:buSzPts val="725"/>
              <a:buChar char="➢"/>
            </a:pPr>
            <a:r>
              <a:rPr b="1" lang="en" sz="725">
                <a:solidFill>
                  <a:srgbClr val="303030"/>
                </a:solidFill>
              </a:rPr>
              <a:t>Reliable Message Delivery</a:t>
            </a:r>
            <a:r>
              <a:rPr lang="en" sz="725">
                <a:solidFill>
                  <a:srgbClr val="303030"/>
                </a:solidFill>
              </a:rPr>
              <a:t>: It has 3 defined quality of service levels: </a:t>
            </a:r>
            <a:endParaRPr sz="725">
              <a:solidFill>
                <a:srgbClr val="303030"/>
              </a:solidFill>
            </a:endParaRPr>
          </a:p>
          <a:p>
            <a:pPr indent="-274637" lvl="1" marL="914400" rtl="0" algn="l">
              <a:lnSpc>
                <a:spcPct val="115000"/>
              </a:lnSpc>
              <a:spcBef>
                <a:spcPts val="0"/>
              </a:spcBef>
              <a:spcAft>
                <a:spcPts val="0"/>
              </a:spcAft>
              <a:buClr>
                <a:srgbClr val="303030"/>
              </a:buClr>
              <a:buSzPts val="725"/>
              <a:buChar char="○"/>
            </a:pPr>
            <a:r>
              <a:rPr b="1" lang="en" sz="725">
                <a:solidFill>
                  <a:srgbClr val="303030"/>
                </a:solidFill>
              </a:rPr>
              <a:t>0 - at most once</a:t>
            </a:r>
            <a:r>
              <a:rPr lang="en" sz="725">
                <a:solidFill>
                  <a:srgbClr val="303030"/>
                </a:solidFill>
              </a:rPr>
              <a:t>: Best effort delivery. No ack for msg, not stored and retransmitted by recipient . Useful when msg queueing not required or msg loss is accepted and need bandwidth efficient. </a:t>
            </a:r>
            <a:endParaRPr sz="725">
              <a:solidFill>
                <a:srgbClr val="303030"/>
              </a:solidFill>
            </a:endParaRPr>
          </a:p>
          <a:p>
            <a:pPr indent="-274637" lvl="1" marL="914400" rtl="0" algn="l">
              <a:lnSpc>
                <a:spcPct val="115000"/>
              </a:lnSpc>
              <a:spcBef>
                <a:spcPts val="0"/>
              </a:spcBef>
              <a:spcAft>
                <a:spcPts val="0"/>
              </a:spcAft>
              <a:buClr>
                <a:srgbClr val="303030"/>
              </a:buClr>
              <a:buSzPts val="725"/>
              <a:buChar char="○"/>
            </a:pPr>
            <a:r>
              <a:rPr b="1" lang="en" sz="725">
                <a:solidFill>
                  <a:srgbClr val="303030"/>
                </a:solidFill>
              </a:rPr>
              <a:t>1- at least once</a:t>
            </a:r>
            <a:r>
              <a:rPr lang="en" sz="725">
                <a:solidFill>
                  <a:srgbClr val="303030"/>
                </a:solidFill>
              </a:rPr>
              <a:t>: guaranteed pkt delivery( It is possible for a message to be sent or delivered multiple times), sender wait for ack for each msg with packet identifier and resend if timeout.  </a:t>
            </a:r>
            <a:endParaRPr sz="725">
              <a:solidFill>
                <a:srgbClr val="303030"/>
              </a:solidFill>
            </a:endParaRPr>
          </a:p>
          <a:p>
            <a:pPr indent="-274637" lvl="1" marL="914400" rtl="0" algn="l">
              <a:lnSpc>
                <a:spcPct val="115000"/>
              </a:lnSpc>
              <a:spcBef>
                <a:spcPts val="0"/>
              </a:spcBef>
              <a:spcAft>
                <a:spcPts val="0"/>
              </a:spcAft>
              <a:buClr>
                <a:srgbClr val="303030"/>
              </a:buClr>
              <a:buSzPts val="725"/>
              <a:buChar char="○"/>
            </a:pPr>
            <a:r>
              <a:rPr b="1" lang="en" sz="725">
                <a:solidFill>
                  <a:srgbClr val="303030"/>
                </a:solidFill>
              </a:rPr>
              <a:t>2 - exactly once</a:t>
            </a:r>
            <a:r>
              <a:rPr lang="en" sz="725">
                <a:solidFill>
                  <a:srgbClr val="303030"/>
                </a:solidFill>
              </a:rPr>
              <a:t>: ensure pkt delivered only once, with multilevel ack per packets. It is the safest and slowest quality of service level</a:t>
            </a:r>
            <a:endParaRPr sz="725">
              <a:solidFill>
                <a:srgbClr val="303030"/>
              </a:solidFill>
            </a:endParaRPr>
          </a:p>
          <a:p>
            <a:pPr indent="-274637" lvl="0" marL="457200" rtl="0" algn="l">
              <a:lnSpc>
                <a:spcPct val="115000"/>
              </a:lnSpc>
              <a:spcBef>
                <a:spcPts val="0"/>
              </a:spcBef>
              <a:spcAft>
                <a:spcPts val="0"/>
              </a:spcAft>
              <a:buClr>
                <a:srgbClr val="303030"/>
              </a:buClr>
              <a:buSzPts val="725"/>
              <a:buChar char="➢"/>
            </a:pPr>
            <a:r>
              <a:rPr b="1" lang="en" sz="725">
                <a:solidFill>
                  <a:srgbClr val="303030"/>
                </a:solidFill>
              </a:rPr>
              <a:t>Support for Unreliable Networks: </a:t>
            </a:r>
            <a:endParaRPr b="1" sz="725">
              <a:solidFill>
                <a:srgbClr val="303030"/>
              </a:solidFill>
            </a:endParaRPr>
          </a:p>
          <a:p>
            <a:pPr indent="-274637" lvl="1" marL="914400" rtl="0" algn="l">
              <a:lnSpc>
                <a:spcPct val="115000"/>
              </a:lnSpc>
              <a:spcBef>
                <a:spcPts val="0"/>
              </a:spcBef>
              <a:spcAft>
                <a:spcPts val="0"/>
              </a:spcAft>
              <a:buClr>
                <a:srgbClr val="303030"/>
              </a:buClr>
              <a:buSzPts val="725"/>
              <a:buChar char="○"/>
            </a:pPr>
            <a:r>
              <a:rPr lang="en" sz="725">
                <a:solidFill>
                  <a:srgbClr val="303030"/>
                </a:solidFill>
              </a:rPr>
              <a:t>MQTT’s support for persistent sessions to reduce time to reconnect the client with the broker. </a:t>
            </a:r>
            <a:endParaRPr sz="725">
              <a:solidFill>
                <a:srgbClr val="303030"/>
              </a:solidFill>
            </a:endParaRPr>
          </a:p>
          <a:p>
            <a:pPr indent="-274637" lvl="1" marL="914400" rtl="0" algn="l">
              <a:lnSpc>
                <a:spcPct val="115000"/>
              </a:lnSpc>
              <a:spcBef>
                <a:spcPts val="0"/>
              </a:spcBef>
              <a:spcAft>
                <a:spcPts val="0"/>
              </a:spcAft>
              <a:buClr>
                <a:srgbClr val="303030"/>
              </a:buClr>
              <a:buSzPts val="725"/>
              <a:buChar char="○"/>
            </a:pPr>
            <a:r>
              <a:rPr lang="en" sz="725">
                <a:solidFill>
                  <a:srgbClr val="303030"/>
                </a:solidFill>
              </a:rPr>
              <a:t>Broker will keep client’s sessions info, subscribed topics, all msgs of QOS level 1/2 and delivered to client once it reconnect. </a:t>
            </a:r>
            <a:endParaRPr sz="725">
              <a:solidFill>
                <a:srgbClr val="303030"/>
              </a:solidFill>
            </a:endParaRPr>
          </a:p>
          <a:p>
            <a:pPr indent="-274637" lvl="0" marL="457200" rtl="0" algn="l">
              <a:lnSpc>
                <a:spcPct val="115000"/>
              </a:lnSpc>
              <a:spcBef>
                <a:spcPts val="0"/>
              </a:spcBef>
              <a:spcAft>
                <a:spcPts val="0"/>
              </a:spcAft>
              <a:buClr>
                <a:srgbClr val="303030"/>
              </a:buClr>
              <a:buSzPts val="725"/>
              <a:buChar char="➢"/>
            </a:pPr>
            <a:r>
              <a:rPr b="1" lang="en" sz="725">
                <a:solidFill>
                  <a:srgbClr val="303030"/>
                </a:solidFill>
              </a:rPr>
              <a:t>Security Enabled</a:t>
            </a:r>
            <a:r>
              <a:rPr lang="en" sz="725">
                <a:solidFill>
                  <a:srgbClr val="303030"/>
                </a:solidFill>
              </a:rPr>
              <a:t>: </a:t>
            </a:r>
            <a:endParaRPr sz="725">
              <a:solidFill>
                <a:srgbClr val="303030"/>
              </a:solidFill>
            </a:endParaRPr>
          </a:p>
          <a:p>
            <a:pPr indent="-274637" lvl="1" marL="914400" rtl="0" algn="l">
              <a:lnSpc>
                <a:spcPct val="115000"/>
              </a:lnSpc>
              <a:spcBef>
                <a:spcPts val="0"/>
              </a:spcBef>
              <a:spcAft>
                <a:spcPts val="0"/>
              </a:spcAft>
              <a:buClr>
                <a:srgbClr val="303030"/>
              </a:buClr>
              <a:buSzPts val="725"/>
              <a:buChar char="○"/>
            </a:pPr>
            <a:r>
              <a:rPr lang="en" sz="725">
                <a:solidFill>
                  <a:srgbClr val="303030"/>
                </a:solidFill>
              </a:rPr>
              <a:t>Encrypt messages using TLS.</a:t>
            </a:r>
            <a:endParaRPr sz="725">
              <a:solidFill>
                <a:srgbClr val="303030"/>
              </a:solidFill>
            </a:endParaRPr>
          </a:p>
          <a:p>
            <a:pPr indent="-274637" lvl="1" marL="914400" rtl="0" algn="l">
              <a:lnSpc>
                <a:spcPct val="115000"/>
              </a:lnSpc>
              <a:spcBef>
                <a:spcPts val="0"/>
              </a:spcBef>
              <a:spcAft>
                <a:spcPts val="0"/>
              </a:spcAft>
              <a:buClr>
                <a:srgbClr val="303030"/>
              </a:buClr>
              <a:buSzPts val="725"/>
              <a:buChar char="○"/>
            </a:pPr>
            <a:r>
              <a:rPr lang="en" sz="725">
                <a:solidFill>
                  <a:srgbClr val="303030"/>
                </a:solidFill>
              </a:rPr>
              <a:t>Authenticate clients using client ID, username and password.</a:t>
            </a:r>
            <a:endParaRPr sz="725">
              <a:solidFill>
                <a:srgbClr val="303030"/>
              </a:solidFill>
            </a:endParaRPr>
          </a:p>
          <a:p>
            <a:pPr indent="-274637" lvl="0" marL="457200" rtl="0" algn="l">
              <a:lnSpc>
                <a:spcPct val="115000"/>
              </a:lnSpc>
              <a:spcBef>
                <a:spcPts val="0"/>
              </a:spcBef>
              <a:spcAft>
                <a:spcPts val="0"/>
              </a:spcAft>
              <a:buClr>
                <a:srgbClr val="303030"/>
              </a:buClr>
              <a:buSzPts val="725"/>
              <a:buChar char="➢"/>
            </a:pPr>
            <a:r>
              <a:rPr b="1" lang="en" sz="725">
                <a:solidFill>
                  <a:srgbClr val="303030"/>
                </a:solidFill>
              </a:rPr>
              <a:t>Scale to Millions of Things</a:t>
            </a:r>
            <a:r>
              <a:rPr lang="en" sz="725">
                <a:solidFill>
                  <a:srgbClr val="303030"/>
                </a:solidFill>
              </a:rPr>
              <a:t>: It can scale to connect with millions of IoT devices.</a:t>
            </a:r>
            <a:endParaRPr sz="725">
              <a:solidFill>
                <a:srgbClr val="303030"/>
              </a:solidFill>
            </a:endParaRPr>
          </a:p>
          <a:p>
            <a:pPr indent="0" lvl="0" marL="0" rtl="0" algn="l">
              <a:lnSpc>
                <a:spcPct val="100000"/>
              </a:lnSpc>
              <a:spcBef>
                <a:spcPts val="1100"/>
              </a:spcBef>
              <a:spcAft>
                <a:spcPts val="0"/>
              </a:spcAft>
              <a:buSzPts val="688"/>
              <a:buNone/>
            </a:pPr>
            <a:r>
              <a:t/>
            </a:r>
            <a:endParaRPr sz="725">
              <a:solidFill>
                <a:srgbClr val="303030"/>
              </a:solidFill>
            </a:endParaRPr>
          </a:p>
          <a:p>
            <a:pPr indent="0" lvl="0" marL="0" rtl="0" algn="l">
              <a:lnSpc>
                <a:spcPct val="100000"/>
              </a:lnSpc>
              <a:spcBef>
                <a:spcPts val="1100"/>
              </a:spcBef>
              <a:spcAft>
                <a:spcPts val="0"/>
              </a:spcAft>
              <a:buSzPts val="688"/>
              <a:buNone/>
            </a:pPr>
            <a:r>
              <a:t/>
            </a:r>
            <a:endParaRPr sz="725">
              <a:solidFill>
                <a:srgbClr val="303030"/>
              </a:solidFill>
              <a:highlight>
                <a:srgbClr val="660066"/>
              </a:highlight>
            </a:endParaRPr>
          </a:p>
          <a:p>
            <a:pPr indent="0" lvl="0" marL="0" rtl="0" algn="l">
              <a:lnSpc>
                <a:spcPct val="100000"/>
              </a:lnSpc>
              <a:spcBef>
                <a:spcPts val="1100"/>
              </a:spcBef>
              <a:spcAft>
                <a:spcPts val="0"/>
              </a:spcAft>
              <a:buSzPts val="688"/>
              <a:buNone/>
            </a:pPr>
            <a:r>
              <a:t/>
            </a:r>
            <a:endParaRPr sz="725">
              <a:solidFill>
                <a:srgbClr val="303030"/>
              </a:solidFill>
              <a:highlight>
                <a:srgbClr val="660066"/>
              </a:highlight>
            </a:endParaRPr>
          </a:p>
          <a:p>
            <a:pPr indent="0" lvl="0" marL="0" rtl="0" algn="l">
              <a:lnSpc>
                <a:spcPct val="100000"/>
              </a:lnSpc>
              <a:spcBef>
                <a:spcPts val="1100"/>
              </a:spcBef>
              <a:spcAft>
                <a:spcPts val="0"/>
              </a:spcAft>
              <a:buSzPts val="688"/>
              <a:buNone/>
            </a:pPr>
            <a:r>
              <a:t/>
            </a:r>
            <a:endParaRPr sz="818">
              <a:solidFill>
                <a:srgbClr val="303030"/>
              </a:solidFill>
              <a:highlight>
                <a:srgbClr val="FFFFFF"/>
              </a:highlight>
            </a:endParaRPr>
          </a:p>
          <a:p>
            <a:pPr indent="0" lvl="0" marL="0" rtl="0" algn="l">
              <a:lnSpc>
                <a:spcPct val="100000"/>
              </a:lnSpc>
              <a:spcBef>
                <a:spcPts val="1100"/>
              </a:spcBef>
              <a:spcAft>
                <a:spcPts val="0"/>
              </a:spcAft>
              <a:buSzPts val="688"/>
              <a:buNone/>
            </a:pPr>
            <a:r>
              <a:t/>
            </a:r>
            <a:endParaRPr sz="818">
              <a:solidFill>
                <a:srgbClr val="303030"/>
              </a:solidFill>
              <a:highlight>
                <a:srgbClr val="FFFFFF"/>
              </a:highlight>
            </a:endParaRPr>
          </a:p>
          <a:p>
            <a:pPr indent="0" lvl="0" marL="0" rtl="0" algn="l">
              <a:lnSpc>
                <a:spcPct val="100000"/>
              </a:lnSpc>
              <a:spcBef>
                <a:spcPts val="1100"/>
              </a:spcBef>
              <a:spcAft>
                <a:spcPts val="0"/>
              </a:spcAft>
              <a:buSzPts val="688"/>
              <a:buNone/>
            </a:pPr>
            <a:r>
              <a:t/>
            </a:r>
            <a:endParaRPr sz="818">
              <a:solidFill>
                <a:srgbClr val="303030"/>
              </a:solidFill>
              <a:highlight>
                <a:srgbClr val="FFFFFF"/>
              </a:highlight>
            </a:endParaRPr>
          </a:p>
          <a:p>
            <a:pPr indent="0" lvl="0" marL="0" rtl="0" algn="l">
              <a:lnSpc>
                <a:spcPct val="100000"/>
              </a:lnSpc>
              <a:spcBef>
                <a:spcPts val="1400"/>
              </a:spcBef>
              <a:spcAft>
                <a:spcPts val="0"/>
              </a:spcAft>
              <a:buSzPts val="688"/>
              <a:buNone/>
            </a:pPr>
            <a:r>
              <a:t/>
            </a:r>
            <a:endParaRPr sz="818">
              <a:solidFill>
                <a:srgbClr val="303030"/>
              </a:solidFill>
              <a:highlight>
                <a:srgbClr val="FFFFFF"/>
              </a:highlight>
            </a:endParaRPr>
          </a:p>
          <a:p>
            <a:pPr indent="0" lvl="0" marL="0" rtl="0" algn="l">
              <a:lnSpc>
                <a:spcPct val="100000"/>
              </a:lnSpc>
              <a:spcBef>
                <a:spcPts val="400"/>
              </a:spcBef>
              <a:spcAft>
                <a:spcPts val="1200"/>
              </a:spcAft>
              <a:buSzPts val="688"/>
              <a:buNone/>
            </a:pPr>
            <a:r>
              <a:t/>
            </a:r>
            <a:endParaRPr sz="850">
              <a:solidFill>
                <a:srgbClr val="303030"/>
              </a:solidFill>
            </a:endParaRPr>
          </a:p>
        </p:txBody>
      </p:sp>
      <p:sp>
        <p:nvSpPr>
          <p:cNvPr id="275" name="Google Shape;275;p39"/>
          <p:cNvSpPr/>
          <p:nvPr/>
        </p:nvSpPr>
        <p:spPr>
          <a:xfrm>
            <a:off x="6961676" y="1140746"/>
            <a:ext cx="913800" cy="3969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MQTT Broker</a:t>
            </a:r>
            <a:endParaRPr sz="900"/>
          </a:p>
        </p:txBody>
      </p:sp>
      <p:sp>
        <p:nvSpPr>
          <p:cNvPr id="276" name="Google Shape;276;p39"/>
          <p:cNvSpPr/>
          <p:nvPr/>
        </p:nvSpPr>
        <p:spPr>
          <a:xfrm>
            <a:off x="8239222" y="1180509"/>
            <a:ext cx="785100" cy="3213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a:solidFill>
                  <a:schemeClr val="dk1"/>
                </a:solidFill>
              </a:rPr>
              <a:t>Client3</a:t>
            </a:r>
            <a:endParaRPr sz="900">
              <a:solidFill>
                <a:schemeClr val="dk1"/>
              </a:solidFill>
            </a:endParaRPr>
          </a:p>
          <a:p>
            <a:pPr indent="0" lvl="0" marL="0" rtl="0" algn="ctr">
              <a:spcBef>
                <a:spcPts val="0"/>
              </a:spcBef>
              <a:spcAft>
                <a:spcPts val="0"/>
              </a:spcAft>
              <a:buNone/>
            </a:pPr>
            <a:r>
              <a:t/>
            </a:r>
            <a:endParaRPr sz="1300"/>
          </a:p>
        </p:txBody>
      </p:sp>
      <p:sp>
        <p:nvSpPr>
          <p:cNvPr id="277" name="Google Shape;277;p39"/>
          <p:cNvSpPr/>
          <p:nvPr/>
        </p:nvSpPr>
        <p:spPr>
          <a:xfrm>
            <a:off x="5794526" y="1174208"/>
            <a:ext cx="785100" cy="321300"/>
          </a:xfrm>
          <a:prstGeom prst="flowChartConnector">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Client1</a:t>
            </a:r>
            <a:endParaRPr sz="900"/>
          </a:p>
        </p:txBody>
      </p:sp>
      <p:sp>
        <p:nvSpPr>
          <p:cNvPr id="278" name="Google Shape;278;p39"/>
          <p:cNvSpPr/>
          <p:nvPr/>
        </p:nvSpPr>
        <p:spPr>
          <a:xfrm>
            <a:off x="8220955" y="661375"/>
            <a:ext cx="785100" cy="3213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a:solidFill>
                  <a:schemeClr val="dk1"/>
                </a:solidFill>
              </a:rPr>
              <a:t>Client2</a:t>
            </a:r>
            <a:endParaRPr sz="900">
              <a:solidFill>
                <a:schemeClr val="dk1"/>
              </a:solidFill>
            </a:endParaRPr>
          </a:p>
          <a:p>
            <a:pPr indent="0" lvl="0" marL="0" rtl="0" algn="ctr">
              <a:spcBef>
                <a:spcPts val="0"/>
              </a:spcBef>
              <a:spcAft>
                <a:spcPts val="0"/>
              </a:spcAft>
              <a:buNone/>
            </a:pPr>
            <a:r>
              <a:t/>
            </a:r>
            <a:endParaRPr sz="1300"/>
          </a:p>
        </p:txBody>
      </p:sp>
      <p:sp>
        <p:nvSpPr>
          <p:cNvPr id="279" name="Google Shape;279;p39"/>
          <p:cNvSpPr/>
          <p:nvPr/>
        </p:nvSpPr>
        <p:spPr>
          <a:xfrm>
            <a:off x="8286534" y="1611433"/>
            <a:ext cx="785100" cy="3213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a:solidFill>
                  <a:schemeClr val="dk1"/>
                </a:solidFill>
              </a:rPr>
              <a:t>Client4</a:t>
            </a:r>
            <a:endParaRPr sz="900">
              <a:solidFill>
                <a:schemeClr val="dk1"/>
              </a:solidFill>
            </a:endParaRPr>
          </a:p>
          <a:p>
            <a:pPr indent="0" lvl="0" marL="0" rtl="0" algn="ctr">
              <a:spcBef>
                <a:spcPts val="0"/>
              </a:spcBef>
              <a:spcAft>
                <a:spcPts val="0"/>
              </a:spcAft>
              <a:buNone/>
            </a:pPr>
            <a:r>
              <a:t/>
            </a:r>
            <a:endParaRPr sz="1300"/>
          </a:p>
        </p:txBody>
      </p:sp>
      <p:cxnSp>
        <p:nvCxnSpPr>
          <p:cNvPr id="280" name="Google Shape;280;p39"/>
          <p:cNvCxnSpPr>
            <a:stCxn id="277" idx="6"/>
            <a:endCxn id="275" idx="1"/>
          </p:cNvCxnSpPr>
          <p:nvPr/>
        </p:nvCxnSpPr>
        <p:spPr>
          <a:xfrm>
            <a:off x="6579626" y="1334858"/>
            <a:ext cx="382200" cy="42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39"/>
          <p:cNvCxnSpPr>
            <a:stCxn id="275" idx="3"/>
            <a:endCxn id="278" idx="2"/>
          </p:cNvCxnSpPr>
          <p:nvPr/>
        </p:nvCxnSpPr>
        <p:spPr>
          <a:xfrm flipH="1" rot="10800000">
            <a:off x="7875476" y="821996"/>
            <a:ext cx="345600" cy="5172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9"/>
          <p:cNvCxnSpPr>
            <a:stCxn id="275" idx="3"/>
            <a:endCxn id="279" idx="2"/>
          </p:cNvCxnSpPr>
          <p:nvPr/>
        </p:nvCxnSpPr>
        <p:spPr>
          <a:xfrm>
            <a:off x="7875476" y="1339196"/>
            <a:ext cx="411000" cy="4329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9"/>
          <p:cNvCxnSpPr>
            <a:stCxn id="275" idx="3"/>
            <a:endCxn id="276" idx="2"/>
          </p:cNvCxnSpPr>
          <p:nvPr/>
        </p:nvCxnSpPr>
        <p:spPr>
          <a:xfrm>
            <a:off x="7875476" y="1339196"/>
            <a:ext cx="363600" cy="210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p39"/>
          <p:cNvSpPr txBox="1"/>
          <p:nvPr/>
        </p:nvSpPr>
        <p:spPr>
          <a:xfrm>
            <a:off x="6521875" y="1277400"/>
            <a:ext cx="560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Msg pub</a:t>
            </a:r>
            <a:endParaRPr sz="600"/>
          </a:p>
        </p:txBody>
      </p:sp>
      <p:sp>
        <p:nvSpPr>
          <p:cNvPr id="285" name="Google Shape;285;p39"/>
          <p:cNvSpPr txBox="1"/>
          <p:nvPr/>
        </p:nvSpPr>
        <p:spPr>
          <a:xfrm>
            <a:off x="7651972" y="829625"/>
            <a:ext cx="684600" cy="2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
              <a:t>Msg Sub</a:t>
            </a:r>
            <a:endParaRPr sz="550"/>
          </a:p>
        </p:txBody>
      </p:sp>
      <p:sp>
        <p:nvSpPr>
          <p:cNvPr id="286" name="Google Shape;286;p39"/>
          <p:cNvSpPr txBox="1"/>
          <p:nvPr/>
        </p:nvSpPr>
        <p:spPr>
          <a:xfrm>
            <a:off x="7820246" y="1277403"/>
            <a:ext cx="684600" cy="2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
              <a:t>Msg Sub</a:t>
            </a:r>
            <a:endParaRPr sz="550"/>
          </a:p>
        </p:txBody>
      </p:sp>
      <p:sp>
        <p:nvSpPr>
          <p:cNvPr id="287" name="Google Shape;287;p39"/>
          <p:cNvSpPr txBox="1"/>
          <p:nvPr/>
        </p:nvSpPr>
        <p:spPr>
          <a:xfrm>
            <a:off x="7744046" y="1567753"/>
            <a:ext cx="684600" cy="2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
              <a:t>Msg Sub</a:t>
            </a:r>
            <a:endParaRPr sz="550"/>
          </a:p>
        </p:txBody>
      </p:sp>
      <p:sp>
        <p:nvSpPr>
          <p:cNvPr id="288" name="Google Shape;288;p39"/>
          <p:cNvSpPr/>
          <p:nvPr/>
        </p:nvSpPr>
        <p:spPr>
          <a:xfrm>
            <a:off x="6066000" y="2139973"/>
            <a:ext cx="694800" cy="1383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Client</a:t>
            </a:r>
            <a:endParaRPr sz="1000"/>
          </a:p>
        </p:txBody>
      </p:sp>
      <p:sp>
        <p:nvSpPr>
          <p:cNvPr id="289" name="Google Shape;289;p39"/>
          <p:cNvSpPr/>
          <p:nvPr/>
        </p:nvSpPr>
        <p:spPr>
          <a:xfrm>
            <a:off x="8346170" y="2139973"/>
            <a:ext cx="517500" cy="13830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Broker</a:t>
            </a:r>
            <a:endParaRPr sz="800"/>
          </a:p>
        </p:txBody>
      </p:sp>
      <p:cxnSp>
        <p:nvCxnSpPr>
          <p:cNvPr id="290" name="Google Shape;290;p39"/>
          <p:cNvCxnSpPr/>
          <p:nvPr/>
        </p:nvCxnSpPr>
        <p:spPr>
          <a:xfrm>
            <a:off x="6760750" y="2275785"/>
            <a:ext cx="1542000" cy="0"/>
          </a:xfrm>
          <a:prstGeom prst="straightConnector1">
            <a:avLst/>
          </a:prstGeom>
          <a:noFill/>
          <a:ln cap="flat" cmpd="sng" w="9525">
            <a:solidFill>
              <a:schemeClr val="dk2"/>
            </a:solidFill>
            <a:prstDash val="solid"/>
            <a:round/>
            <a:headEnd len="med" w="med" type="none"/>
            <a:tailEnd len="med" w="med" type="stealth"/>
          </a:ln>
        </p:spPr>
      </p:cxnSp>
      <p:cxnSp>
        <p:nvCxnSpPr>
          <p:cNvPr id="291" name="Google Shape;291;p39"/>
          <p:cNvCxnSpPr/>
          <p:nvPr/>
        </p:nvCxnSpPr>
        <p:spPr>
          <a:xfrm>
            <a:off x="6760750" y="2390242"/>
            <a:ext cx="1156500" cy="4200"/>
          </a:xfrm>
          <a:prstGeom prst="straightConnector1">
            <a:avLst/>
          </a:prstGeom>
          <a:noFill/>
          <a:ln cap="flat" cmpd="sng" w="9525">
            <a:solidFill>
              <a:schemeClr val="dk2"/>
            </a:solidFill>
            <a:prstDash val="solid"/>
            <a:round/>
            <a:headEnd len="med" w="med" type="stealth"/>
            <a:tailEnd len="med" w="med" type="none"/>
          </a:ln>
        </p:spPr>
      </p:cxnSp>
      <p:cxnSp>
        <p:nvCxnSpPr>
          <p:cNvPr id="292" name="Google Shape;292;p39"/>
          <p:cNvCxnSpPr/>
          <p:nvPr/>
        </p:nvCxnSpPr>
        <p:spPr>
          <a:xfrm>
            <a:off x="6760750" y="2741203"/>
            <a:ext cx="1542000" cy="0"/>
          </a:xfrm>
          <a:prstGeom prst="straightConnector1">
            <a:avLst/>
          </a:prstGeom>
          <a:noFill/>
          <a:ln cap="flat" cmpd="sng" w="9525">
            <a:solidFill>
              <a:schemeClr val="dk2"/>
            </a:solidFill>
            <a:prstDash val="solid"/>
            <a:round/>
            <a:headEnd len="med" w="med" type="none"/>
            <a:tailEnd len="med" w="med" type="stealth"/>
          </a:ln>
        </p:spPr>
      </p:cxnSp>
      <p:cxnSp>
        <p:nvCxnSpPr>
          <p:cNvPr id="293" name="Google Shape;293;p39"/>
          <p:cNvCxnSpPr/>
          <p:nvPr/>
        </p:nvCxnSpPr>
        <p:spPr>
          <a:xfrm>
            <a:off x="6760750" y="2855660"/>
            <a:ext cx="1195800" cy="1800"/>
          </a:xfrm>
          <a:prstGeom prst="straightConnector1">
            <a:avLst/>
          </a:prstGeom>
          <a:noFill/>
          <a:ln cap="flat" cmpd="sng" w="9525">
            <a:solidFill>
              <a:schemeClr val="dk2"/>
            </a:solidFill>
            <a:prstDash val="solid"/>
            <a:round/>
            <a:headEnd len="med" w="med" type="stealth"/>
            <a:tailEnd len="med" w="med" type="none"/>
          </a:ln>
        </p:spPr>
      </p:cxnSp>
      <p:cxnSp>
        <p:nvCxnSpPr>
          <p:cNvPr id="294" name="Google Shape;294;p39"/>
          <p:cNvCxnSpPr/>
          <p:nvPr/>
        </p:nvCxnSpPr>
        <p:spPr>
          <a:xfrm>
            <a:off x="6760750" y="3273110"/>
            <a:ext cx="1542000" cy="0"/>
          </a:xfrm>
          <a:prstGeom prst="straightConnector1">
            <a:avLst/>
          </a:prstGeom>
          <a:noFill/>
          <a:ln cap="flat" cmpd="sng" w="9525">
            <a:solidFill>
              <a:schemeClr val="dk2"/>
            </a:solidFill>
            <a:prstDash val="solid"/>
            <a:round/>
            <a:headEnd len="med" w="med" type="none"/>
            <a:tailEnd len="med" w="med" type="stealth"/>
          </a:ln>
        </p:spPr>
      </p:cxnSp>
      <p:cxnSp>
        <p:nvCxnSpPr>
          <p:cNvPr id="295" name="Google Shape;295;p39"/>
          <p:cNvCxnSpPr/>
          <p:nvPr/>
        </p:nvCxnSpPr>
        <p:spPr>
          <a:xfrm flipH="1" rot="10800000">
            <a:off x="6760750" y="3382467"/>
            <a:ext cx="1182600" cy="5100"/>
          </a:xfrm>
          <a:prstGeom prst="straightConnector1">
            <a:avLst/>
          </a:prstGeom>
          <a:noFill/>
          <a:ln cap="flat" cmpd="sng" w="9525">
            <a:solidFill>
              <a:schemeClr val="dk2"/>
            </a:solidFill>
            <a:prstDash val="solid"/>
            <a:round/>
            <a:headEnd len="med" w="med" type="stealth"/>
            <a:tailEnd len="med" w="med" type="none"/>
          </a:ln>
        </p:spPr>
      </p:cxnSp>
      <p:sp>
        <p:nvSpPr>
          <p:cNvPr id="296" name="Google Shape;296;p39"/>
          <p:cNvSpPr txBox="1"/>
          <p:nvPr/>
        </p:nvSpPr>
        <p:spPr>
          <a:xfrm>
            <a:off x="7096004" y="2041200"/>
            <a:ext cx="934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Connect</a:t>
            </a:r>
            <a:endParaRPr sz="800"/>
          </a:p>
        </p:txBody>
      </p:sp>
      <p:sp>
        <p:nvSpPr>
          <p:cNvPr id="297" name="Google Shape;297;p39"/>
          <p:cNvSpPr txBox="1"/>
          <p:nvPr/>
        </p:nvSpPr>
        <p:spPr>
          <a:xfrm>
            <a:off x="7154808" y="2336602"/>
            <a:ext cx="934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CONNACK</a:t>
            </a:r>
            <a:endParaRPr sz="700"/>
          </a:p>
        </p:txBody>
      </p:sp>
      <p:sp>
        <p:nvSpPr>
          <p:cNvPr id="298" name="Google Shape;298;p39"/>
          <p:cNvSpPr txBox="1"/>
          <p:nvPr/>
        </p:nvSpPr>
        <p:spPr>
          <a:xfrm>
            <a:off x="7096004" y="2518965"/>
            <a:ext cx="934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Publish</a:t>
            </a:r>
            <a:endParaRPr sz="800"/>
          </a:p>
        </p:txBody>
      </p:sp>
      <p:sp>
        <p:nvSpPr>
          <p:cNvPr id="299" name="Google Shape;299;p39"/>
          <p:cNvSpPr txBox="1"/>
          <p:nvPr/>
        </p:nvSpPr>
        <p:spPr>
          <a:xfrm>
            <a:off x="7172908" y="2784918"/>
            <a:ext cx="934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PUBACK</a:t>
            </a:r>
            <a:endParaRPr sz="800"/>
          </a:p>
        </p:txBody>
      </p:sp>
      <p:sp>
        <p:nvSpPr>
          <p:cNvPr id="300" name="Google Shape;300;p39"/>
          <p:cNvSpPr txBox="1"/>
          <p:nvPr/>
        </p:nvSpPr>
        <p:spPr>
          <a:xfrm>
            <a:off x="7172908" y="3316824"/>
            <a:ext cx="934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SUBACK</a:t>
            </a:r>
            <a:endParaRPr sz="800"/>
          </a:p>
        </p:txBody>
      </p:sp>
      <p:sp>
        <p:nvSpPr>
          <p:cNvPr id="301" name="Google Shape;301;p39"/>
          <p:cNvSpPr txBox="1"/>
          <p:nvPr/>
        </p:nvSpPr>
        <p:spPr>
          <a:xfrm>
            <a:off x="7166375" y="3050871"/>
            <a:ext cx="934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Subscribe</a:t>
            </a:r>
            <a:endParaRPr sz="800"/>
          </a:p>
        </p:txBody>
      </p:sp>
      <p:pic>
        <p:nvPicPr>
          <p:cNvPr id="302" name="Google Shape;302;p39"/>
          <p:cNvPicPr preferRelativeResize="0"/>
          <p:nvPr/>
        </p:nvPicPr>
        <p:blipFill>
          <a:blip r:embed="rId4">
            <a:alphaModFix/>
          </a:blip>
          <a:stretch>
            <a:fillRect/>
          </a:stretch>
        </p:blipFill>
        <p:spPr>
          <a:xfrm>
            <a:off x="6066346" y="3054619"/>
            <a:ext cx="694842" cy="373325"/>
          </a:xfrm>
          <a:prstGeom prst="rect">
            <a:avLst/>
          </a:prstGeom>
          <a:noFill/>
          <a:ln>
            <a:noFill/>
          </a:ln>
        </p:spPr>
      </p:pic>
      <p:sp>
        <p:nvSpPr>
          <p:cNvPr id="303" name="Google Shape;303;p39"/>
          <p:cNvSpPr txBox="1"/>
          <p:nvPr/>
        </p:nvSpPr>
        <p:spPr>
          <a:xfrm>
            <a:off x="6707787" y="3551492"/>
            <a:ext cx="164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980000"/>
                </a:solidFill>
              </a:rPr>
              <a:t>MQTT Protocol Handshake</a:t>
            </a:r>
            <a:endParaRPr sz="800">
              <a:solidFill>
                <a:srgbClr val="980000"/>
              </a:solidFill>
            </a:endParaRPr>
          </a:p>
        </p:txBody>
      </p:sp>
      <p:pic>
        <p:nvPicPr>
          <p:cNvPr id="304" name="Google Shape;304;p39"/>
          <p:cNvPicPr preferRelativeResize="0"/>
          <p:nvPr/>
        </p:nvPicPr>
        <p:blipFill>
          <a:blip r:embed="rId5">
            <a:alphaModFix/>
          </a:blip>
          <a:stretch>
            <a:fillRect/>
          </a:stretch>
        </p:blipFill>
        <p:spPr>
          <a:xfrm>
            <a:off x="6168474" y="4137700"/>
            <a:ext cx="2726551" cy="572700"/>
          </a:xfrm>
          <a:prstGeom prst="rect">
            <a:avLst/>
          </a:prstGeom>
          <a:noFill/>
          <a:ln>
            <a:noFill/>
          </a:ln>
        </p:spPr>
      </p:pic>
      <p:sp>
        <p:nvSpPr>
          <p:cNvPr id="305" name="Google Shape;305;p39"/>
          <p:cNvSpPr txBox="1"/>
          <p:nvPr/>
        </p:nvSpPr>
        <p:spPr>
          <a:xfrm>
            <a:off x="6707787" y="4694492"/>
            <a:ext cx="164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980000"/>
                </a:solidFill>
              </a:rPr>
              <a:t>MQTT Protocol Format</a:t>
            </a:r>
            <a:endParaRPr sz="800">
              <a:solidFill>
                <a:srgbClr val="98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159300" y="64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2700"/>
              <a:t>IOT Protocols Example: OPC-UA </a:t>
            </a:r>
            <a:endParaRPr/>
          </a:p>
          <a:p>
            <a:pPr indent="0" lvl="0" marL="0" rtl="0" algn="l">
              <a:spcBef>
                <a:spcPts val="0"/>
              </a:spcBef>
              <a:spcAft>
                <a:spcPts val="0"/>
              </a:spcAft>
              <a:buNone/>
            </a:pPr>
            <a:r>
              <a:t/>
            </a:r>
            <a:endParaRPr/>
          </a:p>
        </p:txBody>
      </p:sp>
      <p:sp>
        <p:nvSpPr>
          <p:cNvPr id="311" name="Google Shape;311;p40"/>
          <p:cNvSpPr txBox="1"/>
          <p:nvPr>
            <p:ph idx="1" type="body"/>
          </p:nvPr>
        </p:nvSpPr>
        <p:spPr>
          <a:xfrm>
            <a:off x="226800" y="562050"/>
            <a:ext cx="8520600" cy="2872800"/>
          </a:xfrm>
          <a:prstGeom prst="rect">
            <a:avLst/>
          </a:prstGeom>
        </p:spPr>
        <p:txBody>
          <a:bodyPr anchorCtr="0" anchor="t" bIns="91425" lIns="91425" spcFirstLastPara="1" rIns="91425" wrap="square" tIns="91425">
            <a:noAutofit/>
          </a:bodyPr>
          <a:lstStyle/>
          <a:p>
            <a:pPr indent="457200" lvl="0" marL="0" rtl="0" algn="l">
              <a:lnSpc>
                <a:spcPct val="95000"/>
              </a:lnSpc>
              <a:spcBef>
                <a:spcPts val="0"/>
              </a:spcBef>
              <a:spcAft>
                <a:spcPts val="0"/>
              </a:spcAft>
              <a:buSzPts val="688"/>
              <a:buNone/>
            </a:pPr>
            <a:r>
              <a:rPr lang="en" sz="950">
                <a:solidFill>
                  <a:srgbClr val="303030"/>
                </a:solidFill>
              </a:rPr>
              <a:t>OPC UA enable different types of systems(SCADA, HMI etc) and devices(IOT, PLC, Gateway) in Industries to communicate by sending request and response messages between </a:t>
            </a:r>
            <a:r>
              <a:rPr b="1" lang="en" sz="950">
                <a:solidFill>
                  <a:srgbClr val="303030"/>
                </a:solidFill>
              </a:rPr>
              <a:t>clients and servers</a:t>
            </a:r>
            <a:r>
              <a:rPr lang="en" sz="950">
                <a:solidFill>
                  <a:srgbClr val="303030"/>
                </a:solidFill>
              </a:rPr>
              <a:t> or similarly to MQTT via a </a:t>
            </a:r>
            <a:r>
              <a:rPr b="1" lang="en" sz="950">
                <a:solidFill>
                  <a:srgbClr val="303030"/>
                </a:solidFill>
              </a:rPr>
              <a:t>subscription-publishing</a:t>
            </a:r>
            <a:r>
              <a:rPr lang="en" sz="950">
                <a:solidFill>
                  <a:srgbClr val="303030"/>
                </a:solidFill>
              </a:rPr>
              <a:t> model. OPC UA servers define the services they can provide to clients, an object model that can be dynamically discovered by clients and a information model following the data-types defined in the protocol itself.</a:t>
            </a:r>
            <a:endParaRPr b="1" sz="856">
              <a:solidFill>
                <a:srgbClr val="303030"/>
              </a:solidFill>
            </a:endParaRPr>
          </a:p>
          <a:p>
            <a:pPr indent="0" lvl="0" marL="0" rtl="0" algn="l">
              <a:lnSpc>
                <a:spcPct val="95000"/>
              </a:lnSpc>
              <a:spcBef>
                <a:spcPts val="1000"/>
              </a:spcBef>
              <a:spcAft>
                <a:spcPts val="0"/>
              </a:spcAft>
              <a:buSzPts val="688"/>
              <a:buNone/>
            </a:pPr>
            <a:r>
              <a:rPr b="1" lang="en" sz="850">
                <a:solidFill>
                  <a:srgbClr val="303030"/>
                </a:solidFill>
              </a:rPr>
              <a:t>Some of key features:</a:t>
            </a:r>
            <a:endParaRPr b="1" sz="850">
              <a:solidFill>
                <a:srgbClr val="303030"/>
              </a:solidFill>
            </a:endParaRPr>
          </a:p>
          <a:p>
            <a:pPr indent="-276621" lvl="0" marL="457200" rtl="0" algn="l">
              <a:lnSpc>
                <a:spcPct val="115000"/>
              </a:lnSpc>
              <a:spcBef>
                <a:spcPts val="800"/>
              </a:spcBef>
              <a:spcAft>
                <a:spcPts val="0"/>
              </a:spcAft>
              <a:buClr>
                <a:srgbClr val="303030"/>
              </a:buClr>
              <a:buSzPts val="756"/>
              <a:buChar char="●"/>
            </a:pPr>
            <a:r>
              <a:rPr lang="en" sz="850">
                <a:solidFill>
                  <a:srgbClr val="303030"/>
                </a:solidFill>
              </a:rPr>
              <a:t>Discovery: find the availability of OPC Servers on local PCs and/or networks</a:t>
            </a:r>
            <a:endParaRPr sz="850">
              <a:solidFill>
                <a:srgbClr val="303030"/>
              </a:solidFill>
            </a:endParaRPr>
          </a:p>
          <a:p>
            <a:pPr indent="-276621" lvl="0" marL="457200" rtl="0" algn="l">
              <a:lnSpc>
                <a:spcPct val="115000"/>
              </a:lnSpc>
              <a:spcBef>
                <a:spcPts val="0"/>
              </a:spcBef>
              <a:spcAft>
                <a:spcPts val="0"/>
              </a:spcAft>
              <a:buClr>
                <a:srgbClr val="303030"/>
              </a:buClr>
              <a:buSzPts val="756"/>
              <a:buChar char="●"/>
            </a:pPr>
            <a:r>
              <a:rPr lang="en" sz="850">
                <a:solidFill>
                  <a:srgbClr val="303030"/>
                </a:solidFill>
              </a:rPr>
              <a:t>Address space: all data is represented hierarchically allowing for simple and complex structures to be discovered and utilized by OPC Clients</a:t>
            </a:r>
            <a:endParaRPr sz="850">
              <a:solidFill>
                <a:srgbClr val="303030"/>
              </a:solidFill>
            </a:endParaRPr>
          </a:p>
          <a:p>
            <a:pPr indent="-276621" lvl="0" marL="457200" rtl="0" algn="l">
              <a:lnSpc>
                <a:spcPct val="115000"/>
              </a:lnSpc>
              <a:spcBef>
                <a:spcPts val="0"/>
              </a:spcBef>
              <a:spcAft>
                <a:spcPts val="0"/>
              </a:spcAft>
              <a:buClr>
                <a:srgbClr val="303030"/>
              </a:buClr>
              <a:buSzPts val="756"/>
              <a:buChar char="●"/>
            </a:pPr>
            <a:r>
              <a:rPr lang="en" sz="850">
                <a:solidFill>
                  <a:srgbClr val="303030"/>
                </a:solidFill>
              </a:rPr>
              <a:t>On-demand: read and write data/information based on access-permissions</a:t>
            </a:r>
            <a:endParaRPr sz="850">
              <a:solidFill>
                <a:srgbClr val="303030"/>
              </a:solidFill>
            </a:endParaRPr>
          </a:p>
          <a:p>
            <a:pPr indent="-276621" lvl="0" marL="457200" rtl="0" algn="l">
              <a:lnSpc>
                <a:spcPct val="115000"/>
              </a:lnSpc>
              <a:spcBef>
                <a:spcPts val="0"/>
              </a:spcBef>
              <a:spcAft>
                <a:spcPts val="0"/>
              </a:spcAft>
              <a:buClr>
                <a:srgbClr val="303030"/>
              </a:buClr>
              <a:buSzPts val="756"/>
              <a:buChar char="●"/>
            </a:pPr>
            <a:r>
              <a:rPr lang="en" sz="850">
                <a:solidFill>
                  <a:srgbClr val="303030"/>
                </a:solidFill>
              </a:rPr>
              <a:t>Subscriptions: monitor data/information and report-by-exception when values change based on a client’s criteria</a:t>
            </a:r>
            <a:endParaRPr sz="850">
              <a:solidFill>
                <a:srgbClr val="303030"/>
              </a:solidFill>
            </a:endParaRPr>
          </a:p>
          <a:p>
            <a:pPr indent="-276621" lvl="0" marL="457200" rtl="0" algn="l">
              <a:lnSpc>
                <a:spcPct val="115000"/>
              </a:lnSpc>
              <a:spcBef>
                <a:spcPts val="0"/>
              </a:spcBef>
              <a:spcAft>
                <a:spcPts val="0"/>
              </a:spcAft>
              <a:buClr>
                <a:srgbClr val="303030"/>
              </a:buClr>
              <a:buSzPts val="756"/>
              <a:buChar char="●"/>
            </a:pPr>
            <a:r>
              <a:rPr lang="en" sz="850">
                <a:solidFill>
                  <a:srgbClr val="303030"/>
                </a:solidFill>
              </a:rPr>
              <a:t>Events: notify important information based on client’s criteria</a:t>
            </a:r>
            <a:endParaRPr sz="850">
              <a:solidFill>
                <a:srgbClr val="303030"/>
              </a:solidFill>
            </a:endParaRPr>
          </a:p>
          <a:p>
            <a:pPr indent="-276621" lvl="0" marL="457200" rtl="0" algn="l">
              <a:lnSpc>
                <a:spcPct val="115000"/>
              </a:lnSpc>
              <a:spcBef>
                <a:spcPts val="0"/>
              </a:spcBef>
              <a:spcAft>
                <a:spcPts val="0"/>
              </a:spcAft>
              <a:buClr>
                <a:srgbClr val="303030"/>
              </a:buClr>
              <a:buSzPts val="756"/>
              <a:buChar char="●"/>
            </a:pPr>
            <a:r>
              <a:rPr lang="en" sz="850">
                <a:solidFill>
                  <a:srgbClr val="303030"/>
                </a:solidFill>
              </a:rPr>
              <a:t>Methods: clients can execute programs, etc. based on methods defined on the server</a:t>
            </a:r>
            <a:endParaRPr sz="850">
              <a:solidFill>
                <a:srgbClr val="303030"/>
              </a:solidFill>
            </a:endParaRPr>
          </a:p>
          <a:p>
            <a:pPr indent="0" lvl="0" marL="0" rtl="0" algn="l">
              <a:lnSpc>
                <a:spcPct val="95000"/>
              </a:lnSpc>
              <a:spcBef>
                <a:spcPts val="800"/>
              </a:spcBef>
              <a:spcAft>
                <a:spcPts val="0"/>
              </a:spcAft>
              <a:buSzPts val="688"/>
              <a:buNone/>
            </a:pPr>
            <a:r>
              <a:rPr b="1" lang="en" sz="850">
                <a:solidFill>
                  <a:srgbClr val="303030"/>
                </a:solidFill>
              </a:rPr>
              <a:t>OPC UA deployment scenario: </a:t>
            </a:r>
            <a:endParaRPr b="1" sz="850">
              <a:solidFill>
                <a:srgbClr val="303030"/>
              </a:solidFill>
            </a:endParaRPr>
          </a:p>
          <a:p>
            <a:pPr indent="-278606" lvl="0" marL="457200" rtl="0" algn="l">
              <a:lnSpc>
                <a:spcPct val="150000"/>
              </a:lnSpc>
              <a:spcBef>
                <a:spcPts val="1000"/>
              </a:spcBef>
              <a:spcAft>
                <a:spcPts val="0"/>
              </a:spcAft>
              <a:buClr>
                <a:srgbClr val="303030"/>
              </a:buClr>
              <a:buSzPts val="788"/>
              <a:buChar char="●"/>
            </a:pPr>
            <a:r>
              <a:rPr lang="en" sz="850">
                <a:solidFill>
                  <a:srgbClr val="303030"/>
                </a:solidFill>
              </a:rPr>
              <a:t>Typical PLCs connect to multiple IOT devices from device/machines</a:t>
            </a:r>
            <a:endParaRPr sz="850">
              <a:solidFill>
                <a:srgbClr val="303030"/>
              </a:solidFill>
            </a:endParaRPr>
          </a:p>
          <a:p>
            <a:pPr indent="-278606" lvl="0" marL="457200" rtl="0" algn="l">
              <a:lnSpc>
                <a:spcPct val="150000"/>
              </a:lnSpc>
              <a:spcBef>
                <a:spcPts val="0"/>
              </a:spcBef>
              <a:spcAft>
                <a:spcPts val="0"/>
              </a:spcAft>
              <a:buClr>
                <a:srgbClr val="303030"/>
              </a:buClr>
              <a:buSzPts val="788"/>
              <a:buChar char="●"/>
            </a:pPr>
            <a:r>
              <a:rPr lang="en" sz="850">
                <a:solidFill>
                  <a:srgbClr val="303030"/>
                </a:solidFill>
              </a:rPr>
              <a:t>These PLCs act as OPC server and maintain devices/sensors readings get from IOT devices</a:t>
            </a:r>
            <a:endParaRPr sz="850">
              <a:solidFill>
                <a:srgbClr val="303030"/>
              </a:solidFill>
            </a:endParaRPr>
          </a:p>
          <a:p>
            <a:pPr indent="-278606" lvl="0" marL="457200" rtl="0" algn="l">
              <a:lnSpc>
                <a:spcPct val="150000"/>
              </a:lnSpc>
              <a:spcBef>
                <a:spcPts val="0"/>
              </a:spcBef>
              <a:spcAft>
                <a:spcPts val="0"/>
              </a:spcAft>
              <a:buClr>
                <a:srgbClr val="303030"/>
              </a:buClr>
              <a:buSzPts val="788"/>
              <a:buChar char="●"/>
            </a:pPr>
            <a:r>
              <a:rPr lang="en" sz="850">
                <a:solidFill>
                  <a:srgbClr val="303030"/>
                </a:solidFill>
              </a:rPr>
              <a:t>IOT gateway can connect with these PLCs server as OPC client.</a:t>
            </a:r>
            <a:endParaRPr sz="850">
              <a:solidFill>
                <a:srgbClr val="303030"/>
              </a:solidFill>
            </a:endParaRPr>
          </a:p>
          <a:p>
            <a:pPr indent="-278606" lvl="0" marL="457200" rtl="0" algn="l">
              <a:lnSpc>
                <a:spcPct val="150000"/>
              </a:lnSpc>
              <a:spcBef>
                <a:spcPts val="0"/>
              </a:spcBef>
              <a:spcAft>
                <a:spcPts val="0"/>
              </a:spcAft>
              <a:buClr>
                <a:srgbClr val="303030"/>
              </a:buClr>
              <a:buSzPts val="788"/>
              <a:buChar char="●"/>
            </a:pPr>
            <a:r>
              <a:rPr lang="en" sz="850">
                <a:solidFill>
                  <a:srgbClr val="303030"/>
                </a:solidFill>
              </a:rPr>
              <a:t>OPC client can directly read values by read request OR can subscribe for variables changes events from server</a:t>
            </a:r>
            <a:endParaRPr sz="850">
              <a:solidFill>
                <a:srgbClr val="303030"/>
              </a:solidFill>
            </a:endParaRPr>
          </a:p>
          <a:p>
            <a:pPr indent="0" lvl="0" marL="0" rtl="0" algn="l">
              <a:lnSpc>
                <a:spcPct val="95000"/>
              </a:lnSpc>
              <a:spcBef>
                <a:spcPts val="0"/>
              </a:spcBef>
              <a:spcAft>
                <a:spcPts val="1200"/>
              </a:spcAft>
              <a:buSzPts val="688"/>
              <a:buNone/>
            </a:pPr>
            <a:r>
              <a:t/>
            </a:r>
            <a:endParaRPr sz="1325">
              <a:solidFill>
                <a:srgbClr val="303030"/>
              </a:solidFill>
            </a:endParaRPr>
          </a:p>
        </p:txBody>
      </p:sp>
      <p:pic>
        <p:nvPicPr>
          <p:cNvPr id="312" name="Google Shape;312;p40"/>
          <p:cNvPicPr preferRelativeResize="0"/>
          <p:nvPr/>
        </p:nvPicPr>
        <p:blipFill>
          <a:blip r:embed="rId3">
            <a:alphaModFix/>
          </a:blip>
          <a:stretch>
            <a:fillRect/>
          </a:stretch>
        </p:blipFill>
        <p:spPr>
          <a:xfrm>
            <a:off x="2171538" y="3424751"/>
            <a:ext cx="1783169" cy="1471607"/>
          </a:xfrm>
          <a:prstGeom prst="rect">
            <a:avLst/>
          </a:prstGeom>
          <a:noFill/>
          <a:ln>
            <a:noFill/>
          </a:ln>
        </p:spPr>
      </p:pic>
      <p:pic>
        <p:nvPicPr>
          <p:cNvPr id="313" name="Google Shape;313;p40"/>
          <p:cNvPicPr preferRelativeResize="0"/>
          <p:nvPr/>
        </p:nvPicPr>
        <p:blipFill>
          <a:blip r:embed="rId4">
            <a:alphaModFix/>
          </a:blip>
          <a:stretch>
            <a:fillRect/>
          </a:stretch>
        </p:blipFill>
        <p:spPr>
          <a:xfrm>
            <a:off x="4410554" y="3676087"/>
            <a:ext cx="884832" cy="888590"/>
          </a:xfrm>
          <a:prstGeom prst="rect">
            <a:avLst/>
          </a:prstGeom>
          <a:noFill/>
          <a:ln>
            <a:noFill/>
          </a:ln>
        </p:spPr>
      </p:pic>
      <p:sp>
        <p:nvSpPr>
          <p:cNvPr id="314" name="Google Shape;314;p40"/>
          <p:cNvSpPr/>
          <p:nvPr/>
        </p:nvSpPr>
        <p:spPr>
          <a:xfrm>
            <a:off x="5588986" y="3584328"/>
            <a:ext cx="1161900" cy="125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0"/>
          <p:cNvSpPr/>
          <p:nvPr/>
        </p:nvSpPr>
        <p:spPr>
          <a:xfrm>
            <a:off x="5838621" y="4013043"/>
            <a:ext cx="709800" cy="654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Central Server</a:t>
            </a:r>
            <a:endParaRPr sz="1000"/>
          </a:p>
        </p:txBody>
      </p:sp>
      <p:sp>
        <p:nvSpPr>
          <p:cNvPr id="316" name="Google Shape;316;p40"/>
          <p:cNvSpPr txBox="1"/>
          <p:nvPr/>
        </p:nvSpPr>
        <p:spPr>
          <a:xfrm>
            <a:off x="5635393" y="3577707"/>
            <a:ext cx="125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Control system/SCADA</a:t>
            </a:r>
            <a:endParaRPr sz="700"/>
          </a:p>
        </p:txBody>
      </p:sp>
      <p:sp>
        <p:nvSpPr>
          <p:cNvPr id="317" name="Google Shape;317;p40"/>
          <p:cNvSpPr/>
          <p:nvPr/>
        </p:nvSpPr>
        <p:spPr>
          <a:xfrm>
            <a:off x="4030275" y="4067385"/>
            <a:ext cx="333600" cy="1737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0"/>
          <p:cNvSpPr/>
          <p:nvPr/>
        </p:nvSpPr>
        <p:spPr>
          <a:xfrm>
            <a:off x="5396167" y="4067385"/>
            <a:ext cx="333600" cy="1737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txBox="1"/>
          <p:nvPr/>
        </p:nvSpPr>
        <p:spPr>
          <a:xfrm>
            <a:off x="4435901" y="4628592"/>
            <a:ext cx="99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OPC-UA Client</a:t>
            </a:r>
            <a:endParaRPr sz="700"/>
          </a:p>
          <a:p>
            <a:pPr indent="0" lvl="0" marL="0" rtl="0" algn="ctr">
              <a:spcBef>
                <a:spcPts val="0"/>
              </a:spcBef>
              <a:spcAft>
                <a:spcPts val="0"/>
              </a:spcAft>
              <a:buNone/>
            </a:pPr>
            <a:r>
              <a:rPr lang="en" sz="700"/>
              <a:t>(Gateway)</a:t>
            </a:r>
            <a:endParaRPr sz="700"/>
          </a:p>
        </p:txBody>
      </p:sp>
      <p:sp>
        <p:nvSpPr>
          <p:cNvPr id="320" name="Google Shape;320;p40"/>
          <p:cNvSpPr txBox="1"/>
          <p:nvPr/>
        </p:nvSpPr>
        <p:spPr>
          <a:xfrm>
            <a:off x="1577850" y="4872254"/>
            <a:ext cx="1935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OPC-UA Client (Industrial Devices )</a:t>
            </a:r>
            <a:endParaRPr sz="700"/>
          </a:p>
        </p:txBody>
      </p:sp>
      <p:sp>
        <p:nvSpPr>
          <p:cNvPr id="321" name="Google Shape;321;p40"/>
          <p:cNvSpPr txBox="1"/>
          <p:nvPr/>
        </p:nvSpPr>
        <p:spPr>
          <a:xfrm>
            <a:off x="3039525" y="4357698"/>
            <a:ext cx="8847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OPC-UA Server</a:t>
            </a:r>
            <a:endParaRPr sz="600"/>
          </a:p>
          <a:p>
            <a:pPr indent="0" lvl="0" marL="0" rtl="0" algn="l">
              <a:spcBef>
                <a:spcPts val="0"/>
              </a:spcBef>
              <a:spcAft>
                <a:spcPts val="0"/>
              </a:spcAft>
              <a:buNone/>
            </a:pPr>
            <a:r>
              <a:rPr lang="en" sz="600"/>
              <a:t>(Industrial PLC)</a:t>
            </a:r>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idx="1" type="body"/>
          </p:nvPr>
        </p:nvSpPr>
        <p:spPr>
          <a:xfrm>
            <a:off x="120675" y="611200"/>
            <a:ext cx="5313000" cy="4532400"/>
          </a:xfrm>
          <a:prstGeom prst="rect">
            <a:avLst/>
          </a:prstGeom>
        </p:spPr>
        <p:txBody>
          <a:bodyPr anchorCtr="0" anchor="t" bIns="91425" lIns="91425" spcFirstLastPara="1" rIns="91425" wrap="square" tIns="91425">
            <a:noAutofit/>
          </a:bodyPr>
          <a:lstStyle/>
          <a:p>
            <a:pPr indent="-293370" lvl="0" marL="342900" rtl="0" algn="l">
              <a:lnSpc>
                <a:spcPct val="150000"/>
              </a:lnSpc>
              <a:spcBef>
                <a:spcPts val="0"/>
              </a:spcBef>
              <a:spcAft>
                <a:spcPts val="0"/>
              </a:spcAft>
              <a:buClr>
                <a:srgbClr val="303030"/>
              </a:buClr>
              <a:buSzPts val="1020"/>
              <a:buAutoNum type="arabicPeriod"/>
            </a:pPr>
            <a:r>
              <a:rPr b="1" lang="en" sz="1020">
                <a:solidFill>
                  <a:srgbClr val="303030"/>
                </a:solidFill>
                <a:highlight>
                  <a:schemeClr val="dk1"/>
                </a:highlight>
              </a:rPr>
              <a:t>Communication</a:t>
            </a:r>
            <a:r>
              <a:rPr lang="en" sz="1020">
                <a:solidFill>
                  <a:srgbClr val="303030"/>
                </a:solidFill>
                <a:highlight>
                  <a:schemeClr val="dk1"/>
                </a:highlight>
              </a:rPr>
              <a:t>: Support client server as well pub-sub communications.</a:t>
            </a:r>
            <a:endParaRPr sz="1020">
              <a:solidFill>
                <a:srgbClr val="303030"/>
              </a:solidFill>
              <a:highlight>
                <a:schemeClr val="dk1"/>
              </a:highlight>
            </a:endParaRPr>
          </a:p>
          <a:p>
            <a:pPr indent="-293370" lvl="1" marL="685800" rtl="0" algn="l">
              <a:lnSpc>
                <a:spcPct val="150000"/>
              </a:lnSpc>
              <a:spcBef>
                <a:spcPts val="0"/>
              </a:spcBef>
              <a:spcAft>
                <a:spcPts val="0"/>
              </a:spcAft>
              <a:buClr>
                <a:srgbClr val="303030"/>
              </a:buClr>
              <a:buSzPts val="1020"/>
              <a:buAutoNum type="alphaLcPeriod"/>
            </a:pPr>
            <a:r>
              <a:rPr b="1" lang="en" sz="1020">
                <a:solidFill>
                  <a:srgbClr val="303030"/>
                </a:solidFill>
                <a:highlight>
                  <a:schemeClr val="dk1"/>
                </a:highlight>
              </a:rPr>
              <a:t>Client-server: </a:t>
            </a:r>
            <a:r>
              <a:rPr lang="en" sz="1020">
                <a:solidFill>
                  <a:srgbClr val="303030"/>
                </a:solidFill>
                <a:highlight>
                  <a:schemeClr val="dk1"/>
                </a:highlight>
              </a:rPr>
              <a:t>OPC UA Server receives requests from the OPC UA Client, processes those requests and sends the response with the results back to the Client </a:t>
            </a:r>
            <a:endParaRPr sz="1020">
              <a:solidFill>
                <a:srgbClr val="303030"/>
              </a:solidFill>
              <a:highlight>
                <a:schemeClr val="dk1"/>
              </a:highlight>
            </a:endParaRPr>
          </a:p>
          <a:p>
            <a:pPr indent="-293370" lvl="1" marL="685800" rtl="0" algn="l">
              <a:lnSpc>
                <a:spcPct val="150000"/>
              </a:lnSpc>
              <a:spcBef>
                <a:spcPts val="0"/>
              </a:spcBef>
              <a:spcAft>
                <a:spcPts val="0"/>
              </a:spcAft>
              <a:buClr>
                <a:srgbClr val="303030"/>
              </a:buClr>
              <a:buSzPts val="1020"/>
              <a:buAutoNum type="alphaLcPeriod"/>
            </a:pPr>
            <a:r>
              <a:rPr b="1" lang="en" sz="1020">
                <a:solidFill>
                  <a:srgbClr val="303030"/>
                </a:solidFill>
                <a:highlight>
                  <a:schemeClr val="dk1"/>
                </a:highlight>
              </a:rPr>
              <a:t>Pub-Sub:</a:t>
            </a:r>
            <a:r>
              <a:rPr lang="en" sz="1020">
                <a:solidFill>
                  <a:srgbClr val="303030"/>
                </a:solidFill>
                <a:highlight>
                  <a:schemeClr val="dk1"/>
                </a:highlight>
              </a:rPr>
              <a:t> For applications that require many-to-many and high frequency access requirements, Publish-Subscribe (PubSub) provides an alternative and optimized communication mechanism for data and event notification.</a:t>
            </a:r>
            <a:endParaRPr sz="1020">
              <a:solidFill>
                <a:srgbClr val="303030"/>
              </a:solidFill>
              <a:highlight>
                <a:schemeClr val="dk1"/>
              </a:highlight>
            </a:endParaRPr>
          </a:p>
          <a:p>
            <a:pPr indent="0" lvl="0" marL="914400" rtl="0" algn="l">
              <a:lnSpc>
                <a:spcPct val="130000"/>
              </a:lnSpc>
              <a:spcBef>
                <a:spcPts val="0"/>
              </a:spcBef>
              <a:spcAft>
                <a:spcPts val="0"/>
              </a:spcAft>
              <a:buNone/>
            </a:pPr>
            <a:r>
              <a:t/>
            </a:r>
            <a:endParaRPr sz="1020">
              <a:solidFill>
                <a:srgbClr val="303030"/>
              </a:solidFill>
              <a:highlight>
                <a:schemeClr val="dk1"/>
              </a:highlight>
            </a:endParaRPr>
          </a:p>
          <a:p>
            <a:pPr indent="-293370" lvl="0" marL="342900" rtl="0" algn="l">
              <a:lnSpc>
                <a:spcPct val="130000"/>
              </a:lnSpc>
              <a:spcBef>
                <a:spcPts val="0"/>
              </a:spcBef>
              <a:spcAft>
                <a:spcPts val="0"/>
              </a:spcAft>
              <a:buClr>
                <a:srgbClr val="303030"/>
              </a:buClr>
              <a:buSzPts val="1020"/>
              <a:buAutoNum type="arabicPeriod"/>
            </a:pPr>
            <a:r>
              <a:rPr b="1" lang="en" sz="1020">
                <a:solidFill>
                  <a:srgbClr val="303030"/>
                </a:solidFill>
                <a:highlight>
                  <a:schemeClr val="dk1"/>
                </a:highlight>
              </a:rPr>
              <a:t>OPC-UA Services </a:t>
            </a:r>
            <a:r>
              <a:rPr lang="en" sz="1020">
                <a:solidFill>
                  <a:srgbClr val="303030"/>
                </a:solidFill>
                <a:highlight>
                  <a:schemeClr val="dk1"/>
                </a:highlight>
              </a:rPr>
              <a:t>–OPC-UA server provides services by interface between a server as information provider and clients as users of this information.</a:t>
            </a:r>
            <a:endParaRPr sz="1020">
              <a:solidFill>
                <a:srgbClr val="303030"/>
              </a:solidFill>
              <a:highlight>
                <a:schemeClr val="dk1"/>
              </a:highlight>
            </a:endParaRPr>
          </a:p>
          <a:p>
            <a:pPr indent="0" lvl="0" marL="457200" rtl="0" algn="l">
              <a:lnSpc>
                <a:spcPct val="130000"/>
              </a:lnSpc>
              <a:spcBef>
                <a:spcPts val="0"/>
              </a:spcBef>
              <a:spcAft>
                <a:spcPts val="0"/>
              </a:spcAft>
              <a:buNone/>
            </a:pPr>
            <a:r>
              <a:t/>
            </a:r>
            <a:endParaRPr sz="1020">
              <a:solidFill>
                <a:srgbClr val="303030"/>
              </a:solidFill>
              <a:highlight>
                <a:schemeClr val="dk1"/>
              </a:highlight>
            </a:endParaRPr>
          </a:p>
          <a:p>
            <a:pPr indent="-293370" lvl="0" marL="342900" rtl="0" algn="l">
              <a:lnSpc>
                <a:spcPct val="130000"/>
              </a:lnSpc>
              <a:spcBef>
                <a:spcPts val="0"/>
              </a:spcBef>
              <a:spcAft>
                <a:spcPts val="0"/>
              </a:spcAft>
              <a:buClr>
                <a:srgbClr val="303030"/>
              </a:buClr>
              <a:buSzPts val="1020"/>
              <a:buAutoNum type="arabicPeriod"/>
            </a:pPr>
            <a:r>
              <a:rPr b="1" lang="en" sz="1020">
                <a:solidFill>
                  <a:srgbClr val="303030"/>
                </a:solidFill>
                <a:highlight>
                  <a:schemeClr val="dk1"/>
                </a:highlight>
              </a:rPr>
              <a:t>Information Modelling </a:t>
            </a:r>
            <a:r>
              <a:rPr lang="en" sz="1020">
                <a:solidFill>
                  <a:srgbClr val="303030"/>
                </a:solidFill>
                <a:highlight>
                  <a:schemeClr val="dk1"/>
                </a:highlight>
              </a:rPr>
              <a:t>: OPC UA prebuilt Information model and custom define information model for describe data, devices and relations in a factory/plant. </a:t>
            </a:r>
            <a:endParaRPr sz="1020">
              <a:solidFill>
                <a:srgbClr val="303030"/>
              </a:solidFill>
              <a:highlight>
                <a:schemeClr val="dk1"/>
              </a:highlight>
            </a:endParaRPr>
          </a:p>
          <a:p>
            <a:pPr indent="0" lvl="0" marL="457200" rtl="0" algn="l">
              <a:lnSpc>
                <a:spcPct val="130000"/>
              </a:lnSpc>
              <a:spcBef>
                <a:spcPts val="0"/>
              </a:spcBef>
              <a:spcAft>
                <a:spcPts val="0"/>
              </a:spcAft>
              <a:buSzPts val="852"/>
              <a:buNone/>
            </a:pPr>
            <a:r>
              <a:rPr lang="en" sz="1020">
                <a:solidFill>
                  <a:srgbClr val="303030"/>
                </a:solidFill>
                <a:highlight>
                  <a:schemeClr val="dk1"/>
                </a:highlight>
              </a:rPr>
              <a:t>In OPC-UA, Client can access devices data from Address space with node ID as device ID</a:t>
            </a:r>
            <a:endParaRPr sz="1020">
              <a:solidFill>
                <a:srgbClr val="303030"/>
              </a:solidFill>
              <a:highlight>
                <a:schemeClr val="dk1"/>
              </a:highlight>
            </a:endParaRPr>
          </a:p>
          <a:p>
            <a:pPr indent="-280669" lvl="0" marL="914400" rtl="0" algn="l">
              <a:lnSpc>
                <a:spcPct val="130000"/>
              </a:lnSpc>
              <a:spcBef>
                <a:spcPts val="0"/>
              </a:spcBef>
              <a:spcAft>
                <a:spcPts val="0"/>
              </a:spcAft>
              <a:buClr>
                <a:srgbClr val="303030"/>
              </a:buClr>
              <a:buSzPts val="820"/>
              <a:buChar char="●"/>
            </a:pPr>
            <a:r>
              <a:rPr lang="en" sz="820">
                <a:solidFill>
                  <a:srgbClr val="303030"/>
                </a:solidFill>
                <a:highlight>
                  <a:schemeClr val="dk1"/>
                </a:highlight>
              </a:rPr>
              <a:t>Node is basic unit for information model</a:t>
            </a:r>
            <a:endParaRPr sz="820">
              <a:solidFill>
                <a:srgbClr val="303030"/>
              </a:solidFill>
              <a:highlight>
                <a:schemeClr val="dk1"/>
              </a:highlight>
            </a:endParaRPr>
          </a:p>
          <a:p>
            <a:pPr indent="-280669" lvl="0" marL="914400" rtl="0" algn="l">
              <a:lnSpc>
                <a:spcPct val="130000"/>
              </a:lnSpc>
              <a:spcBef>
                <a:spcPts val="0"/>
              </a:spcBef>
              <a:spcAft>
                <a:spcPts val="0"/>
              </a:spcAft>
              <a:buClr>
                <a:srgbClr val="303030"/>
              </a:buClr>
              <a:buSzPts val="820"/>
              <a:buChar char="●"/>
            </a:pPr>
            <a:r>
              <a:rPr lang="en" sz="820">
                <a:solidFill>
                  <a:srgbClr val="303030"/>
                </a:solidFill>
                <a:highlight>
                  <a:schemeClr val="dk1"/>
                </a:highlight>
              </a:rPr>
              <a:t>Each node defined by NodeID: </a:t>
            </a:r>
            <a:endParaRPr sz="820">
              <a:solidFill>
                <a:srgbClr val="303030"/>
              </a:solidFill>
              <a:highlight>
                <a:schemeClr val="dk1"/>
              </a:highlight>
            </a:endParaRPr>
          </a:p>
          <a:p>
            <a:pPr indent="-280669" lvl="0" marL="1371600" rtl="0" algn="l">
              <a:lnSpc>
                <a:spcPct val="130000"/>
              </a:lnSpc>
              <a:spcBef>
                <a:spcPts val="0"/>
              </a:spcBef>
              <a:spcAft>
                <a:spcPts val="0"/>
              </a:spcAft>
              <a:buClr>
                <a:srgbClr val="303030"/>
              </a:buClr>
              <a:buSzPts val="820"/>
              <a:buChar char="●"/>
            </a:pPr>
            <a:r>
              <a:rPr b="1" lang="en" sz="820">
                <a:solidFill>
                  <a:srgbClr val="303030"/>
                </a:solidFill>
                <a:highlight>
                  <a:schemeClr val="dk1"/>
                </a:highlight>
              </a:rPr>
              <a:t>“ns=uri/id;string=temperature”</a:t>
            </a:r>
            <a:endParaRPr b="1" sz="820">
              <a:solidFill>
                <a:srgbClr val="303030"/>
              </a:solidFill>
              <a:highlight>
                <a:schemeClr val="dk1"/>
              </a:highlight>
            </a:endParaRPr>
          </a:p>
          <a:p>
            <a:pPr indent="-280669" lvl="0" marL="914400" rtl="0" algn="l">
              <a:lnSpc>
                <a:spcPct val="130000"/>
              </a:lnSpc>
              <a:spcBef>
                <a:spcPts val="0"/>
              </a:spcBef>
              <a:spcAft>
                <a:spcPts val="0"/>
              </a:spcAft>
              <a:buClr>
                <a:srgbClr val="303030"/>
              </a:buClr>
              <a:buSzPts val="820"/>
              <a:buChar char="●"/>
            </a:pPr>
            <a:r>
              <a:rPr lang="en" sz="820">
                <a:solidFill>
                  <a:srgbClr val="303030"/>
                </a:solidFill>
                <a:highlight>
                  <a:schemeClr val="dk1"/>
                </a:highlight>
              </a:rPr>
              <a:t>Each Node has below attributes:</a:t>
            </a:r>
            <a:endParaRPr sz="820">
              <a:solidFill>
                <a:srgbClr val="303030"/>
              </a:solidFill>
              <a:highlight>
                <a:schemeClr val="dk1"/>
              </a:highlight>
            </a:endParaRPr>
          </a:p>
          <a:p>
            <a:pPr indent="-280669" lvl="0" marL="1371600" rtl="0" algn="l">
              <a:lnSpc>
                <a:spcPct val="130000"/>
              </a:lnSpc>
              <a:spcBef>
                <a:spcPts val="0"/>
              </a:spcBef>
              <a:spcAft>
                <a:spcPts val="0"/>
              </a:spcAft>
              <a:buClr>
                <a:srgbClr val="303030"/>
              </a:buClr>
              <a:buSzPts val="820"/>
              <a:buChar char="●"/>
            </a:pPr>
            <a:r>
              <a:rPr lang="en" sz="820">
                <a:solidFill>
                  <a:srgbClr val="303030"/>
                </a:solidFill>
                <a:highlight>
                  <a:schemeClr val="dk1"/>
                </a:highlight>
              </a:rPr>
              <a:t>Node ID</a:t>
            </a:r>
            <a:endParaRPr sz="820">
              <a:solidFill>
                <a:srgbClr val="303030"/>
              </a:solidFill>
              <a:highlight>
                <a:schemeClr val="dk1"/>
              </a:highlight>
            </a:endParaRPr>
          </a:p>
          <a:p>
            <a:pPr indent="-280669" lvl="0" marL="1371600" rtl="0" algn="l">
              <a:lnSpc>
                <a:spcPct val="130000"/>
              </a:lnSpc>
              <a:spcBef>
                <a:spcPts val="0"/>
              </a:spcBef>
              <a:spcAft>
                <a:spcPts val="0"/>
              </a:spcAft>
              <a:buClr>
                <a:srgbClr val="303030"/>
              </a:buClr>
              <a:buSzPts val="820"/>
              <a:buChar char="●"/>
            </a:pPr>
            <a:r>
              <a:rPr lang="en" sz="820">
                <a:solidFill>
                  <a:srgbClr val="303030"/>
                </a:solidFill>
                <a:highlight>
                  <a:schemeClr val="dk1"/>
                </a:highlight>
              </a:rPr>
              <a:t>Node attribute</a:t>
            </a:r>
            <a:endParaRPr sz="820">
              <a:solidFill>
                <a:srgbClr val="303030"/>
              </a:solidFill>
              <a:highlight>
                <a:schemeClr val="dk1"/>
              </a:highlight>
            </a:endParaRPr>
          </a:p>
          <a:p>
            <a:pPr indent="-280669" lvl="0" marL="1371600" rtl="0" algn="l">
              <a:lnSpc>
                <a:spcPct val="130000"/>
              </a:lnSpc>
              <a:spcBef>
                <a:spcPts val="0"/>
              </a:spcBef>
              <a:spcAft>
                <a:spcPts val="0"/>
              </a:spcAft>
              <a:buClr>
                <a:srgbClr val="303030"/>
              </a:buClr>
              <a:buSzPts val="820"/>
              <a:buChar char="●"/>
            </a:pPr>
            <a:r>
              <a:rPr lang="en" sz="820">
                <a:solidFill>
                  <a:srgbClr val="303030"/>
                </a:solidFill>
                <a:highlight>
                  <a:schemeClr val="dk1"/>
                </a:highlight>
              </a:rPr>
              <a:t>Variables (temparture/pressure etc)</a:t>
            </a:r>
            <a:endParaRPr sz="820">
              <a:solidFill>
                <a:srgbClr val="303030"/>
              </a:solidFill>
              <a:highlight>
                <a:schemeClr val="dk1"/>
              </a:highlight>
            </a:endParaRPr>
          </a:p>
          <a:p>
            <a:pPr indent="-280669" lvl="0" marL="1371600" rtl="0" algn="l">
              <a:lnSpc>
                <a:spcPct val="130000"/>
              </a:lnSpc>
              <a:spcBef>
                <a:spcPts val="0"/>
              </a:spcBef>
              <a:spcAft>
                <a:spcPts val="0"/>
              </a:spcAft>
              <a:buClr>
                <a:srgbClr val="303030"/>
              </a:buClr>
              <a:buSzPts val="820"/>
              <a:buChar char="●"/>
            </a:pPr>
            <a:r>
              <a:rPr lang="en" sz="820">
                <a:solidFill>
                  <a:srgbClr val="303030"/>
                </a:solidFill>
                <a:highlight>
                  <a:schemeClr val="dk1"/>
                </a:highlight>
              </a:rPr>
              <a:t>Reference to other relative node</a:t>
            </a:r>
            <a:endParaRPr sz="1020">
              <a:solidFill>
                <a:srgbClr val="303030"/>
              </a:solidFill>
              <a:highlight>
                <a:schemeClr val="dk1"/>
              </a:highlight>
            </a:endParaRPr>
          </a:p>
          <a:p>
            <a:pPr indent="0" lvl="0" marL="457200" rtl="0" algn="l">
              <a:lnSpc>
                <a:spcPct val="130000"/>
              </a:lnSpc>
              <a:spcBef>
                <a:spcPts val="0"/>
              </a:spcBef>
              <a:spcAft>
                <a:spcPts val="0"/>
              </a:spcAft>
              <a:buSzPts val="852"/>
              <a:buNone/>
            </a:pPr>
            <a:r>
              <a:t/>
            </a:r>
            <a:endParaRPr sz="1020">
              <a:solidFill>
                <a:srgbClr val="303030"/>
              </a:solidFill>
              <a:highlight>
                <a:schemeClr val="dk1"/>
              </a:highlight>
            </a:endParaRPr>
          </a:p>
          <a:p>
            <a:pPr indent="0" lvl="0" marL="457200" rtl="0" algn="l">
              <a:lnSpc>
                <a:spcPct val="130000"/>
              </a:lnSpc>
              <a:spcBef>
                <a:spcPts val="0"/>
              </a:spcBef>
              <a:spcAft>
                <a:spcPts val="0"/>
              </a:spcAft>
              <a:buClr>
                <a:schemeClr val="dk1"/>
              </a:buClr>
              <a:buSzPts val="852"/>
              <a:buFont typeface="Arial"/>
              <a:buNone/>
            </a:pPr>
            <a:r>
              <a:t/>
            </a:r>
            <a:endParaRPr sz="1020">
              <a:solidFill>
                <a:srgbClr val="303030"/>
              </a:solidFill>
              <a:highlight>
                <a:schemeClr val="dk1"/>
              </a:highlight>
            </a:endParaRPr>
          </a:p>
          <a:p>
            <a:pPr indent="0" lvl="0" marL="457200" rtl="0" algn="l">
              <a:lnSpc>
                <a:spcPct val="130000"/>
              </a:lnSpc>
              <a:spcBef>
                <a:spcPts val="0"/>
              </a:spcBef>
              <a:spcAft>
                <a:spcPts val="0"/>
              </a:spcAft>
              <a:buSzPts val="852"/>
              <a:buNone/>
            </a:pPr>
            <a:r>
              <a:t/>
            </a:r>
            <a:endParaRPr sz="1020">
              <a:solidFill>
                <a:srgbClr val="303030"/>
              </a:solidFill>
              <a:highlight>
                <a:schemeClr val="dk1"/>
              </a:highlight>
            </a:endParaRPr>
          </a:p>
        </p:txBody>
      </p:sp>
      <p:pic>
        <p:nvPicPr>
          <p:cNvPr id="327" name="Google Shape;327;p41"/>
          <p:cNvPicPr preferRelativeResize="0"/>
          <p:nvPr/>
        </p:nvPicPr>
        <p:blipFill>
          <a:blip r:embed="rId3">
            <a:alphaModFix/>
          </a:blip>
          <a:stretch>
            <a:fillRect/>
          </a:stretch>
        </p:blipFill>
        <p:spPr>
          <a:xfrm>
            <a:off x="5469073" y="1105850"/>
            <a:ext cx="3561450" cy="1489025"/>
          </a:xfrm>
          <a:prstGeom prst="rect">
            <a:avLst/>
          </a:prstGeom>
          <a:noFill/>
          <a:ln>
            <a:noFill/>
          </a:ln>
        </p:spPr>
      </p:pic>
      <p:pic>
        <p:nvPicPr>
          <p:cNvPr id="328" name="Google Shape;328;p41"/>
          <p:cNvPicPr preferRelativeResize="0"/>
          <p:nvPr/>
        </p:nvPicPr>
        <p:blipFill>
          <a:blip r:embed="rId4">
            <a:alphaModFix/>
          </a:blip>
          <a:stretch>
            <a:fillRect/>
          </a:stretch>
        </p:blipFill>
        <p:spPr>
          <a:xfrm>
            <a:off x="5546900" y="3251525"/>
            <a:ext cx="3598974" cy="764800"/>
          </a:xfrm>
          <a:prstGeom prst="rect">
            <a:avLst/>
          </a:prstGeom>
          <a:noFill/>
          <a:ln>
            <a:noFill/>
          </a:ln>
        </p:spPr>
      </p:pic>
      <p:sp>
        <p:nvSpPr>
          <p:cNvPr id="329" name="Google Shape;329;p41"/>
          <p:cNvSpPr txBox="1"/>
          <p:nvPr/>
        </p:nvSpPr>
        <p:spPr>
          <a:xfrm>
            <a:off x="4429050" y="28233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0" name="Google Shape;330;p41"/>
          <p:cNvSpPr txBox="1"/>
          <p:nvPr>
            <p:ph type="title"/>
          </p:nvPr>
        </p:nvSpPr>
        <p:spPr>
          <a:xfrm>
            <a:off x="159300" y="1402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2700"/>
              <a:t>IOT Protocols Example: OPC-UA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type="title"/>
          </p:nvPr>
        </p:nvSpPr>
        <p:spPr>
          <a:xfrm>
            <a:off x="941600" y="1978400"/>
            <a:ext cx="7505700" cy="954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 sz="2900">
                <a:solidFill>
                  <a:srgbClr val="7F6000"/>
                </a:solidFill>
                <a:highlight>
                  <a:schemeClr val="dk1"/>
                </a:highlight>
                <a:latin typeface="Arial"/>
                <a:ea typeface="Arial"/>
                <a:cs typeface="Arial"/>
                <a:sym typeface="Arial"/>
              </a:rPr>
              <a:t>Introduction to existing projects</a:t>
            </a:r>
            <a:endParaRPr sz="4700">
              <a:solidFill>
                <a:srgbClr val="7F6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3"/>
          <p:cNvPicPr preferRelativeResize="0"/>
          <p:nvPr/>
        </p:nvPicPr>
        <p:blipFill>
          <a:blip r:embed="rId3">
            <a:alphaModFix/>
          </a:blip>
          <a:stretch>
            <a:fillRect/>
          </a:stretch>
        </p:blipFill>
        <p:spPr>
          <a:xfrm>
            <a:off x="2841474" y="1422896"/>
            <a:ext cx="6159725" cy="3514104"/>
          </a:xfrm>
          <a:prstGeom prst="rect">
            <a:avLst/>
          </a:prstGeom>
          <a:noFill/>
          <a:ln>
            <a:noFill/>
          </a:ln>
        </p:spPr>
      </p:pic>
      <p:sp>
        <p:nvSpPr>
          <p:cNvPr id="341" name="Google Shape;341;p43"/>
          <p:cNvSpPr txBox="1"/>
          <p:nvPr>
            <p:ph idx="4294967295" type="subTitle"/>
          </p:nvPr>
        </p:nvSpPr>
        <p:spPr>
          <a:xfrm>
            <a:off x="257282" y="83025"/>
            <a:ext cx="8333700" cy="575400"/>
          </a:xfrm>
          <a:prstGeom prst="rect">
            <a:avLst/>
          </a:prstGeom>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None/>
            </a:pPr>
            <a:r>
              <a:rPr lang="en" sz="2700">
                <a:solidFill>
                  <a:schemeClr val="lt1"/>
                </a:solidFill>
                <a:latin typeface="Nunito"/>
                <a:ea typeface="Nunito"/>
                <a:cs typeface="Nunito"/>
                <a:sym typeface="Nunito"/>
              </a:rPr>
              <a:t>EdgeX Architecture</a:t>
            </a:r>
            <a:endParaRPr sz="2700">
              <a:solidFill>
                <a:schemeClr val="lt1"/>
              </a:solidFill>
              <a:latin typeface="Nunito"/>
              <a:ea typeface="Nunito"/>
              <a:cs typeface="Nunito"/>
              <a:sym typeface="Nunito"/>
            </a:endParaRPr>
          </a:p>
        </p:txBody>
      </p:sp>
      <p:sp>
        <p:nvSpPr>
          <p:cNvPr id="342" name="Google Shape;342;p43"/>
          <p:cNvSpPr txBox="1"/>
          <p:nvPr/>
        </p:nvSpPr>
        <p:spPr>
          <a:xfrm>
            <a:off x="303875" y="1550503"/>
            <a:ext cx="3055500" cy="319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303030"/>
                </a:solidFill>
                <a:highlight>
                  <a:srgbClr val="FFFFFF"/>
                </a:highlight>
                <a:latin typeface="Roboto"/>
                <a:ea typeface="Roboto"/>
                <a:cs typeface="Roboto"/>
                <a:sym typeface="Roboto"/>
              </a:rPr>
              <a:t>Key features: </a:t>
            </a:r>
            <a:endParaRPr sz="900">
              <a:solidFill>
                <a:srgbClr val="303030"/>
              </a:solidFill>
              <a:highlight>
                <a:srgbClr val="FFFFFF"/>
              </a:highlight>
              <a:latin typeface="Roboto"/>
              <a:ea typeface="Roboto"/>
              <a:cs typeface="Roboto"/>
              <a:sym typeface="Roboto"/>
            </a:endParaRPr>
          </a:p>
          <a:p>
            <a:pPr indent="-285750" lvl="0" marL="457200" rtl="0" algn="l">
              <a:lnSpc>
                <a:spcPct val="115000"/>
              </a:lnSpc>
              <a:spcBef>
                <a:spcPts val="0"/>
              </a:spcBef>
              <a:spcAft>
                <a:spcPts val="0"/>
              </a:spcAft>
              <a:buClr>
                <a:srgbClr val="303030"/>
              </a:buClr>
              <a:buSzPts val="900"/>
              <a:buFont typeface="Roboto"/>
              <a:buAutoNum type="arabicPeriod"/>
            </a:pPr>
            <a:r>
              <a:rPr lang="en" sz="900">
                <a:solidFill>
                  <a:srgbClr val="303030"/>
                </a:solidFill>
                <a:highlight>
                  <a:srgbClr val="FFFFFF"/>
                </a:highlight>
                <a:latin typeface="Roboto"/>
                <a:ea typeface="Roboto"/>
                <a:cs typeface="Roboto"/>
                <a:sym typeface="Roboto"/>
              </a:rPr>
              <a:t>Protocol adapters to collect data.</a:t>
            </a:r>
            <a:endParaRPr sz="900">
              <a:solidFill>
                <a:srgbClr val="303030"/>
              </a:solidFill>
              <a:highlight>
                <a:srgbClr val="FFFFFF"/>
              </a:highlight>
              <a:latin typeface="Roboto"/>
              <a:ea typeface="Roboto"/>
              <a:cs typeface="Roboto"/>
              <a:sym typeface="Roboto"/>
            </a:endParaRPr>
          </a:p>
          <a:p>
            <a:pPr indent="-285750" lvl="0" marL="457200" rtl="0" algn="l">
              <a:lnSpc>
                <a:spcPct val="115000"/>
              </a:lnSpc>
              <a:spcBef>
                <a:spcPts val="0"/>
              </a:spcBef>
              <a:spcAft>
                <a:spcPts val="0"/>
              </a:spcAft>
              <a:buClr>
                <a:srgbClr val="303030"/>
              </a:buClr>
              <a:buSzPts val="900"/>
              <a:buFont typeface="Roboto"/>
              <a:buAutoNum type="arabicPeriod"/>
            </a:pPr>
            <a:r>
              <a:rPr lang="en" sz="900">
                <a:solidFill>
                  <a:srgbClr val="303030"/>
                </a:solidFill>
                <a:highlight>
                  <a:srgbClr val="FFFFFF"/>
                </a:highlight>
                <a:latin typeface="Roboto"/>
                <a:ea typeface="Roboto"/>
                <a:cs typeface="Roboto"/>
                <a:sym typeface="Roboto"/>
              </a:rPr>
              <a:t>Lightweight</a:t>
            </a:r>
            <a:r>
              <a:rPr lang="en" sz="900">
                <a:solidFill>
                  <a:srgbClr val="303030"/>
                </a:solidFill>
                <a:highlight>
                  <a:srgbClr val="FFFFFF"/>
                </a:highlight>
                <a:latin typeface="Roboto"/>
                <a:ea typeface="Roboto"/>
                <a:cs typeface="Roboto"/>
                <a:sym typeface="Roboto"/>
              </a:rPr>
              <a:t> Storage for data store offline use cases.</a:t>
            </a:r>
            <a:endParaRPr sz="900">
              <a:solidFill>
                <a:srgbClr val="303030"/>
              </a:solidFill>
              <a:highlight>
                <a:srgbClr val="FFFFFF"/>
              </a:highlight>
              <a:latin typeface="Roboto"/>
              <a:ea typeface="Roboto"/>
              <a:cs typeface="Roboto"/>
              <a:sym typeface="Roboto"/>
            </a:endParaRPr>
          </a:p>
          <a:p>
            <a:pPr indent="-285750" lvl="0" marL="457200" rtl="0" algn="l">
              <a:lnSpc>
                <a:spcPct val="115000"/>
              </a:lnSpc>
              <a:spcBef>
                <a:spcPts val="0"/>
              </a:spcBef>
              <a:spcAft>
                <a:spcPts val="0"/>
              </a:spcAft>
              <a:buClr>
                <a:srgbClr val="303030"/>
              </a:buClr>
              <a:buSzPts val="900"/>
              <a:buFont typeface="Roboto"/>
              <a:buAutoNum type="arabicPeriod"/>
            </a:pPr>
            <a:r>
              <a:rPr lang="en" sz="900">
                <a:solidFill>
                  <a:srgbClr val="303030"/>
                </a:solidFill>
                <a:highlight>
                  <a:srgbClr val="FFFFFF"/>
                </a:highlight>
                <a:latin typeface="Roboto"/>
                <a:ea typeface="Roboto"/>
                <a:cs typeface="Roboto"/>
                <a:sym typeface="Roboto"/>
              </a:rPr>
              <a:t>Rule engine, for edge analytics, usages eKuiper.</a:t>
            </a:r>
            <a:endParaRPr sz="900">
              <a:solidFill>
                <a:srgbClr val="303030"/>
              </a:solidFill>
              <a:highlight>
                <a:srgbClr val="FFFFFF"/>
              </a:highlight>
              <a:latin typeface="Roboto"/>
              <a:ea typeface="Roboto"/>
              <a:cs typeface="Roboto"/>
              <a:sym typeface="Roboto"/>
            </a:endParaRPr>
          </a:p>
          <a:p>
            <a:pPr indent="-285750" lvl="0" marL="457200" rtl="0" algn="l">
              <a:lnSpc>
                <a:spcPct val="115000"/>
              </a:lnSpc>
              <a:spcBef>
                <a:spcPts val="0"/>
              </a:spcBef>
              <a:spcAft>
                <a:spcPts val="0"/>
              </a:spcAft>
              <a:buClr>
                <a:srgbClr val="303030"/>
              </a:buClr>
              <a:buSzPts val="900"/>
              <a:buFont typeface="Roboto"/>
              <a:buAutoNum type="arabicPeriod"/>
            </a:pPr>
            <a:r>
              <a:rPr lang="en" sz="900">
                <a:solidFill>
                  <a:srgbClr val="303030"/>
                </a:solidFill>
                <a:highlight>
                  <a:srgbClr val="FFFFFF"/>
                </a:highlight>
                <a:latin typeface="Roboto"/>
                <a:ea typeface="Roboto"/>
                <a:cs typeface="Roboto"/>
                <a:sym typeface="Roboto"/>
              </a:rPr>
              <a:t>North exporter for send data to cloud.</a:t>
            </a:r>
            <a:endParaRPr sz="900">
              <a:solidFill>
                <a:srgbClr val="303030"/>
              </a:solidFill>
              <a:highlight>
                <a:srgbClr val="FFFFFF"/>
              </a:highlight>
              <a:latin typeface="Roboto"/>
              <a:ea typeface="Roboto"/>
              <a:cs typeface="Roboto"/>
              <a:sym typeface="Roboto"/>
            </a:endParaRPr>
          </a:p>
          <a:p>
            <a:pPr indent="-285750" lvl="0" marL="457200" rtl="0" algn="l">
              <a:lnSpc>
                <a:spcPct val="115000"/>
              </a:lnSpc>
              <a:spcBef>
                <a:spcPts val="0"/>
              </a:spcBef>
              <a:spcAft>
                <a:spcPts val="0"/>
              </a:spcAft>
              <a:buClr>
                <a:srgbClr val="303030"/>
              </a:buClr>
              <a:buSzPts val="900"/>
              <a:buFont typeface="Roboto"/>
              <a:buAutoNum type="arabicPeriod"/>
            </a:pPr>
            <a:r>
              <a:rPr lang="en" sz="900">
                <a:solidFill>
                  <a:srgbClr val="303030"/>
                </a:solidFill>
                <a:highlight>
                  <a:srgbClr val="FFFFFF"/>
                </a:highlight>
                <a:latin typeface="Roboto"/>
                <a:ea typeface="Roboto"/>
                <a:cs typeface="Roboto"/>
                <a:sym typeface="Roboto"/>
              </a:rPr>
              <a:t>Device data modeling, device </a:t>
            </a:r>
            <a:r>
              <a:rPr lang="en" sz="900">
                <a:solidFill>
                  <a:srgbClr val="303030"/>
                </a:solidFill>
                <a:highlight>
                  <a:srgbClr val="FFFFFF"/>
                </a:highlight>
                <a:latin typeface="Roboto"/>
                <a:ea typeface="Roboto"/>
                <a:cs typeface="Roboto"/>
                <a:sym typeface="Roboto"/>
              </a:rPr>
              <a:t>metadata.</a:t>
            </a:r>
            <a:endParaRPr sz="900">
              <a:solidFill>
                <a:srgbClr val="303030"/>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rPr lang="en" sz="900">
                <a:solidFill>
                  <a:srgbClr val="303030"/>
                </a:solidFill>
                <a:highlight>
                  <a:srgbClr val="FFFFFF"/>
                </a:highlight>
                <a:latin typeface="Roboto"/>
                <a:ea typeface="Roboto"/>
                <a:cs typeface="Roboto"/>
                <a:sym typeface="Roboto"/>
              </a:rPr>
              <a:t> </a:t>
            </a:r>
            <a:endParaRPr sz="900">
              <a:solidFill>
                <a:srgbClr val="30303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900">
                <a:solidFill>
                  <a:srgbClr val="303030"/>
                </a:solidFill>
                <a:highlight>
                  <a:srgbClr val="FFFFFF"/>
                </a:highlight>
                <a:latin typeface="Roboto"/>
                <a:ea typeface="Roboto"/>
                <a:cs typeface="Roboto"/>
                <a:sym typeface="Roboto"/>
              </a:rPr>
              <a:t>The 4 Service Layers of EdgeX Foundry are as follows:</a:t>
            </a:r>
            <a:endParaRPr sz="900">
              <a:solidFill>
                <a:srgbClr val="303030"/>
              </a:solidFill>
              <a:highlight>
                <a:srgbClr val="FFFFFF"/>
              </a:highlight>
              <a:latin typeface="Roboto"/>
              <a:ea typeface="Roboto"/>
              <a:cs typeface="Roboto"/>
              <a:sym typeface="Roboto"/>
            </a:endParaRPr>
          </a:p>
          <a:p>
            <a:pPr indent="-285750" lvl="0" marL="736600" rtl="0" algn="l">
              <a:lnSpc>
                <a:spcPct val="115000"/>
              </a:lnSpc>
              <a:spcBef>
                <a:spcPts val="0"/>
              </a:spcBef>
              <a:spcAft>
                <a:spcPts val="0"/>
              </a:spcAft>
              <a:buClr>
                <a:srgbClr val="303030"/>
              </a:buClr>
              <a:buSzPts val="900"/>
              <a:buFont typeface="Roboto"/>
              <a:buChar char="●"/>
            </a:pPr>
            <a:r>
              <a:rPr lang="en" sz="900">
                <a:solidFill>
                  <a:srgbClr val="303030"/>
                </a:solidFill>
                <a:highlight>
                  <a:srgbClr val="FFFFFF"/>
                </a:highlight>
                <a:latin typeface="Roboto"/>
                <a:ea typeface="Roboto"/>
                <a:cs typeface="Roboto"/>
                <a:sym typeface="Roboto"/>
              </a:rPr>
              <a:t>Core Services Layer</a:t>
            </a:r>
            <a:endParaRPr sz="900">
              <a:solidFill>
                <a:srgbClr val="303030"/>
              </a:solidFill>
              <a:highlight>
                <a:srgbClr val="FFFFFF"/>
              </a:highlight>
              <a:latin typeface="Roboto"/>
              <a:ea typeface="Roboto"/>
              <a:cs typeface="Roboto"/>
              <a:sym typeface="Roboto"/>
            </a:endParaRPr>
          </a:p>
          <a:p>
            <a:pPr indent="-285750" lvl="0" marL="736600" rtl="0" algn="l">
              <a:lnSpc>
                <a:spcPct val="115000"/>
              </a:lnSpc>
              <a:spcBef>
                <a:spcPts val="0"/>
              </a:spcBef>
              <a:spcAft>
                <a:spcPts val="0"/>
              </a:spcAft>
              <a:buClr>
                <a:srgbClr val="303030"/>
              </a:buClr>
              <a:buSzPts val="900"/>
              <a:buFont typeface="Roboto"/>
              <a:buChar char="●"/>
            </a:pPr>
            <a:r>
              <a:rPr lang="en" sz="900">
                <a:solidFill>
                  <a:srgbClr val="303030"/>
                </a:solidFill>
                <a:highlight>
                  <a:srgbClr val="FFFFFF"/>
                </a:highlight>
                <a:latin typeface="Roboto"/>
                <a:ea typeface="Roboto"/>
                <a:cs typeface="Roboto"/>
                <a:sym typeface="Roboto"/>
              </a:rPr>
              <a:t>Supporting Services Layer</a:t>
            </a:r>
            <a:endParaRPr sz="900">
              <a:solidFill>
                <a:srgbClr val="303030"/>
              </a:solidFill>
              <a:highlight>
                <a:srgbClr val="FFFFFF"/>
              </a:highlight>
              <a:latin typeface="Roboto"/>
              <a:ea typeface="Roboto"/>
              <a:cs typeface="Roboto"/>
              <a:sym typeface="Roboto"/>
            </a:endParaRPr>
          </a:p>
          <a:p>
            <a:pPr indent="-285750" lvl="0" marL="736600" rtl="0" algn="l">
              <a:lnSpc>
                <a:spcPct val="115000"/>
              </a:lnSpc>
              <a:spcBef>
                <a:spcPts val="0"/>
              </a:spcBef>
              <a:spcAft>
                <a:spcPts val="0"/>
              </a:spcAft>
              <a:buClr>
                <a:srgbClr val="303030"/>
              </a:buClr>
              <a:buSzPts val="900"/>
              <a:buFont typeface="Roboto"/>
              <a:buChar char="●"/>
            </a:pPr>
            <a:r>
              <a:rPr lang="en" sz="900">
                <a:solidFill>
                  <a:srgbClr val="303030"/>
                </a:solidFill>
                <a:highlight>
                  <a:srgbClr val="FFFFFF"/>
                </a:highlight>
                <a:latin typeface="Roboto"/>
                <a:ea typeface="Roboto"/>
                <a:cs typeface="Roboto"/>
                <a:sym typeface="Roboto"/>
              </a:rPr>
              <a:t>Application Services Layer</a:t>
            </a:r>
            <a:endParaRPr sz="900">
              <a:solidFill>
                <a:srgbClr val="303030"/>
              </a:solidFill>
              <a:highlight>
                <a:srgbClr val="FFFFFF"/>
              </a:highlight>
              <a:latin typeface="Roboto"/>
              <a:ea typeface="Roboto"/>
              <a:cs typeface="Roboto"/>
              <a:sym typeface="Roboto"/>
            </a:endParaRPr>
          </a:p>
          <a:p>
            <a:pPr indent="-285750" lvl="0" marL="736600" rtl="0" algn="l">
              <a:lnSpc>
                <a:spcPct val="115000"/>
              </a:lnSpc>
              <a:spcBef>
                <a:spcPts val="0"/>
              </a:spcBef>
              <a:spcAft>
                <a:spcPts val="0"/>
              </a:spcAft>
              <a:buClr>
                <a:srgbClr val="303030"/>
              </a:buClr>
              <a:buSzPts val="900"/>
              <a:buFont typeface="Roboto"/>
              <a:buChar char="●"/>
            </a:pPr>
            <a:r>
              <a:rPr lang="en" sz="900">
                <a:solidFill>
                  <a:srgbClr val="303030"/>
                </a:solidFill>
                <a:highlight>
                  <a:srgbClr val="FFFFFF"/>
                </a:highlight>
                <a:latin typeface="Roboto"/>
                <a:ea typeface="Roboto"/>
                <a:cs typeface="Roboto"/>
                <a:sym typeface="Roboto"/>
              </a:rPr>
              <a:t>Device Services Layer</a:t>
            </a:r>
            <a:endParaRPr sz="900">
              <a:solidFill>
                <a:srgbClr val="30303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900">
                <a:solidFill>
                  <a:srgbClr val="303030"/>
                </a:solidFill>
                <a:highlight>
                  <a:srgbClr val="FFFFFF"/>
                </a:highlight>
                <a:latin typeface="Roboto"/>
                <a:ea typeface="Roboto"/>
                <a:cs typeface="Roboto"/>
                <a:sym typeface="Roboto"/>
              </a:rPr>
              <a:t>The 2 underlying System Services of EdgeX Foundry are as follows:</a:t>
            </a:r>
            <a:endParaRPr sz="900">
              <a:solidFill>
                <a:srgbClr val="303030"/>
              </a:solidFill>
              <a:highlight>
                <a:srgbClr val="FFFFFF"/>
              </a:highlight>
              <a:latin typeface="Roboto"/>
              <a:ea typeface="Roboto"/>
              <a:cs typeface="Roboto"/>
              <a:sym typeface="Roboto"/>
            </a:endParaRPr>
          </a:p>
          <a:p>
            <a:pPr indent="-285750" lvl="0" marL="736600" rtl="0" algn="l">
              <a:lnSpc>
                <a:spcPct val="115000"/>
              </a:lnSpc>
              <a:spcBef>
                <a:spcPts val="0"/>
              </a:spcBef>
              <a:spcAft>
                <a:spcPts val="0"/>
              </a:spcAft>
              <a:buClr>
                <a:srgbClr val="303030"/>
              </a:buClr>
              <a:buSzPts val="900"/>
              <a:buFont typeface="Roboto"/>
              <a:buChar char="●"/>
            </a:pPr>
            <a:r>
              <a:rPr lang="en" sz="900">
                <a:solidFill>
                  <a:srgbClr val="303030"/>
                </a:solidFill>
                <a:highlight>
                  <a:srgbClr val="FFFFFF"/>
                </a:highlight>
                <a:latin typeface="Roboto"/>
                <a:ea typeface="Roboto"/>
                <a:cs typeface="Roboto"/>
                <a:sym typeface="Roboto"/>
              </a:rPr>
              <a:t>Security</a:t>
            </a:r>
            <a:endParaRPr sz="900">
              <a:solidFill>
                <a:srgbClr val="303030"/>
              </a:solidFill>
              <a:highlight>
                <a:srgbClr val="FFFFFF"/>
              </a:highlight>
              <a:latin typeface="Roboto"/>
              <a:ea typeface="Roboto"/>
              <a:cs typeface="Roboto"/>
              <a:sym typeface="Roboto"/>
            </a:endParaRPr>
          </a:p>
          <a:p>
            <a:pPr indent="-285750" lvl="0" marL="736600" rtl="0" algn="l">
              <a:lnSpc>
                <a:spcPct val="115000"/>
              </a:lnSpc>
              <a:spcBef>
                <a:spcPts val="0"/>
              </a:spcBef>
              <a:spcAft>
                <a:spcPts val="0"/>
              </a:spcAft>
              <a:buClr>
                <a:srgbClr val="303030"/>
              </a:buClr>
              <a:buSzPts val="900"/>
              <a:buFont typeface="Roboto"/>
              <a:buChar char="●"/>
            </a:pPr>
            <a:r>
              <a:rPr lang="en" sz="900">
                <a:solidFill>
                  <a:srgbClr val="303030"/>
                </a:solidFill>
                <a:highlight>
                  <a:srgbClr val="FFFFFF"/>
                </a:highlight>
                <a:latin typeface="Roboto"/>
                <a:ea typeface="Roboto"/>
                <a:cs typeface="Roboto"/>
                <a:sym typeface="Roboto"/>
              </a:rPr>
              <a:t>System Management</a:t>
            </a:r>
            <a:endParaRPr sz="900">
              <a:solidFill>
                <a:srgbClr val="303030"/>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900">
              <a:solidFill>
                <a:srgbClr val="303030"/>
              </a:solidFill>
              <a:highlight>
                <a:srgbClr val="FFFFFF"/>
              </a:highlight>
              <a:latin typeface="Roboto"/>
              <a:ea typeface="Roboto"/>
              <a:cs typeface="Roboto"/>
              <a:sym typeface="Roboto"/>
            </a:endParaRPr>
          </a:p>
          <a:p>
            <a:pPr indent="0" lvl="0" marL="0" rtl="0" algn="l">
              <a:spcBef>
                <a:spcPts val="0"/>
              </a:spcBef>
              <a:spcAft>
                <a:spcPts val="0"/>
              </a:spcAft>
              <a:buNone/>
            </a:pPr>
            <a:r>
              <a:rPr b="1" lang="en" sz="900">
                <a:solidFill>
                  <a:srgbClr val="303030"/>
                </a:solidFill>
                <a:highlight>
                  <a:srgbClr val="FFFFFF"/>
                </a:highlight>
                <a:latin typeface="Roboto"/>
                <a:ea typeface="Roboto"/>
                <a:cs typeface="Roboto"/>
                <a:sym typeface="Roboto"/>
              </a:rPr>
              <a:t>EdgeX is mostly written in Go and C</a:t>
            </a:r>
            <a:endParaRPr b="1" sz="900">
              <a:solidFill>
                <a:srgbClr val="303030"/>
              </a:solidFill>
              <a:highlight>
                <a:srgbClr val="FFFFFF"/>
              </a:highlight>
              <a:latin typeface="Roboto"/>
              <a:ea typeface="Roboto"/>
              <a:cs typeface="Roboto"/>
              <a:sym typeface="Roboto"/>
            </a:endParaRPr>
          </a:p>
        </p:txBody>
      </p:sp>
      <p:sp>
        <p:nvSpPr>
          <p:cNvPr id="343" name="Google Shape;343;p43"/>
          <p:cNvSpPr txBox="1"/>
          <p:nvPr/>
        </p:nvSpPr>
        <p:spPr>
          <a:xfrm>
            <a:off x="281400" y="512499"/>
            <a:ext cx="8437800" cy="9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t>Loosely coupled microservices with distributed architecture for </a:t>
            </a:r>
            <a:r>
              <a:rPr b="1" lang="en" sz="1000"/>
              <a:t>collect data from different IOT </a:t>
            </a:r>
            <a:r>
              <a:rPr b="1" lang="en" sz="1000"/>
              <a:t>devices</a:t>
            </a:r>
            <a:r>
              <a:rPr b="1" lang="en" sz="1000"/>
              <a:t>, can filter &amp; transform and send to cloud</a:t>
            </a:r>
            <a:r>
              <a:rPr lang="en" sz="1000"/>
              <a:t>. Data can be </a:t>
            </a:r>
            <a:r>
              <a:rPr b="1" lang="en" sz="1000"/>
              <a:t>store locally for offline support or stream to cloud for live</a:t>
            </a:r>
            <a:r>
              <a:rPr lang="en" sz="1000"/>
              <a:t>.</a:t>
            </a:r>
            <a:endParaRPr sz="1000"/>
          </a:p>
          <a:p>
            <a:pPr indent="0" lvl="0" marL="0" rtl="0" algn="l">
              <a:lnSpc>
                <a:spcPct val="115000"/>
              </a:lnSpc>
              <a:spcBef>
                <a:spcPts val="1000"/>
              </a:spcBef>
              <a:spcAft>
                <a:spcPts val="1000"/>
              </a:spcAft>
              <a:buNone/>
            </a:pPr>
            <a:r>
              <a:rPr lang="en" sz="1000"/>
              <a:t>It Has supported multiple IOT protocols and Cloud providers. These can quickly extend by provided Device and application service SDKs for new IOT protocols/devices and new North side Cloud/system.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aphicFrame>
        <p:nvGraphicFramePr>
          <p:cNvPr id="348" name="Google Shape;348;p44"/>
          <p:cNvGraphicFramePr/>
          <p:nvPr/>
        </p:nvGraphicFramePr>
        <p:xfrm>
          <a:off x="207125" y="714285"/>
          <a:ext cx="3000000" cy="3000000"/>
        </p:xfrm>
        <a:graphic>
          <a:graphicData uri="http://schemas.openxmlformats.org/drawingml/2006/table">
            <a:tbl>
              <a:tblPr>
                <a:noFill/>
                <a:tableStyleId>{08A6A4DA-D3DA-47B1-A38B-90980F7EC516}</a:tableStyleId>
              </a:tblPr>
              <a:tblGrid>
                <a:gridCol w="1378925"/>
                <a:gridCol w="7106500"/>
              </a:tblGrid>
              <a:tr h="1300175">
                <a:tc>
                  <a:txBody>
                    <a:bodyPr/>
                    <a:lstStyle/>
                    <a:p>
                      <a:pPr indent="0" lvl="0" marL="0" rtl="0" algn="l">
                        <a:lnSpc>
                          <a:spcPct val="150000"/>
                        </a:lnSpc>
                        <a:spcBef>
                          <a:spcPts val="0"/>
                        </a:spcBef>
                        <a:spcAft>
                          <a:spcPts val="0"/>
                        </a:spcAft>
                        <a:buClr>
                          <a:schemeClr val="dk1"/>
                        </a:buClr>
                        <a:buSzPts val="1100"/>
                        <a:buFont typeface="Arial"/>
                        <a:buNone/>
                      </a:pPr>
                      <a:r>
                        <a:rPr b="1" lang="en" sz="900">
                          <a:solidFill>
                            <a:srgbClr val="303030"/>
                          </a:solidFill>
                          <a:highlight>
                            <a:schemeClr val="dk1"/>
                          </a:highlight>
                        </a:rPr>
                        <a:t>Core Services</a:t>
                      </a:r>
                      <a:endParaRPr b="1" sz="900">
                        <a:solidFill>
                          <a:srgbClr val="303030"/>
                        </a:solidFill>
                        <a:highlight>
                          <a:schemeClr val="dk1"/>
                        </a:highlight>
                      </a:endParaRPr>
                    </a:p>
                  </a:txBody>
                  <a:tcPr marT="91425" marB="91425" marR="91425" marL="91425"/>
                </a:tc>
                <a:tc>
                  <a:txBody>
                    <a:bodyPr/>
                    <a:lstStyle/>
                    <a:p>
                      <a:pPr indent="-228600" lvl="0" marL="285750" rtl="0" algn="l">
                        <a:lnSpc>
                          <a:spcPct val="150000"/>
                        </a:lnSpc>
                        <a:spcBef>
                          <a:spcPts val="0"/>
                        </a:spcBef>
                        <a:spcAft>
                          <a:spcPts val="0"/>
                        </a:spcAft>
                        <a:buClr>
                          <a:srgbClr val="303030"/>
                        </a:buClr>
                        <a:buSzPts val="900"/>
                        <a:buFont typeface="Roboto"/>
                        <a:buChar char="❖"/>
                      </a:pPr>
                      <a:r>
                        <a:rPr b="1" lang="en" sz="900">
                          <a:solidFill>
                            <a:srgbClr val="303030"/>
                          </a:solidFill>
                          <a:highlight>
                            <a:schemeClr val="dk1"/>
                          </a:highlight>
                          <a:latin typeface="Roboto"/>
                          <a:ea typeface="Roboto"/>
                          <a:cs typeface="Roboto"/>
                          <a:sym typeface="Roboto"/>
                        </a:rPr>
                        <a:t>Core data:</a:t>
                      </a:r>
                      <a:r>
                        <a:rPr lang="en" sz="900">
                          <a:solidFill>
                            <a:srgbClr val="303030"/>
                          </a:solidFill>
                          <a:highlight>
                            <a:schemeClr val="dk1"/>
                          </a:highlight>
                          <a:latin typeface="Roboto"/>
                          <a:ea typeface="Roboto"/>
                          <a:cs typeface="Roboto"/>
                          <a:sym typeface="Roboto"/>
                        </a:rPr>
                        <a:t> a persistence repository and associated management service for data collected from south side objects.</a:t>
                      </a:r>
                      <a:endParaRPr sz="900">
                        <a:solidFill>
                          <a:srgbClr val="303030"/>
                        </a:solidFill>
                        <a:highlight>
                          <a:schemeClr val="dk1"/>
                        </a:highlight>
                        <a:latin typeface="Roboto"/>
                        <a:ea typeface="Roboto"/>
                        <a:cs typeface="Roboto"/>
                        <a:sym typeface="Roboto"/>
                      </a:endParaRPr>
                    </a:p>
                    <a:p>
                      <a:pPr indent="-228600" lvl="0" marL="285750" rtl="0" algn="l">
                        <a:lnSpc>
                          <a:spcPct val="150000"/>
                        </a:lnSpc>
                        <a:spcBef>
                          <a:spcPts val="0"/>
                        </a:spcBef>
                        <a:spcAft>
                          <a:spcPts val="0"/>
                        </a:spcAft>
                        <a:buClr>
                          <a:srgbClr val="303030"/>
                        </a:buClr>
                        <a:buSzPts val="900"/>
                        <a:buFont typeface="Roboto"/>
                        <a:buChar char="❖"/>
                      </a:pPr>
                      <a:r>
                        <a:rPr b="1" lang="en" sz="900">
                          <a:solidFill>
                            <a:srgbClr val="303030"/>
                          </a:solidFill>
                          <a:highlight>
                            <a:schemeClr val="dk1"/>
                          </a:highlight>
                          <a:latin typeface="Roboto"/>
                          <a:ea typeface="Roboto"/>
                          <a:cs typeface="Roboto"/>
                          <a:sym typeface="Roboto"/>
                        </a:rPr>
                        <a:t>Command:</a:t>
                      </a:r>
                      <a:r>
                        <a:rPr lang="en" sz="900">
                          <a:solidFill>
                            <a:srgbClr val="303030"/>
                          </a:solidFill>
                          <a:highlight>
                            <a:schemeClr val="dk1"/>
                          </a:highlight>
                          <a:latin typeface="Roboto"/>
                          <a:ea typeface="Roboto"/>
                          <a:cs typeface="Roboto"/>
                          <a:sym typeface="Roboto"/>
                        </a:rPr>
                        <a:t> a service that facilitates and controls actuation requests from the north side to the south side.</a:t>
                      </a:r>
                      <a:endParaRPr sz="900">
                        <a:solidFill>
                          <a:srgbClr val="303030"/>
                        </a:solidFill>
                        <a:highlight>
                          <a:schemeClr val="dk1"/>
                        </a:highlight>
                        <a:latin typeface="Roboto"/>
                        <a:ea typeface="Roboto"/>
                        <a:cs typeface="Roboto"/>
                        <a:sym typeface="Roboto"/>
                      </a:endParaRPr>
                    </a:p>
                    <a:p>
                      <a:pPr indent="-228600" lvl="0" marL="285750" rtl="0" algn="l">
                        <a:lnSpc>
                          <a:spcPct val="150000"/>
                        </a:lnSpc>
                        <a:spcBef>
                          <a:spcPts val="0"/>
                        </a:spcBef>
                        <a:spcAft>
                          <a:spcPts val="0"/>
                        </a:spcAft>
                        <a:buClr>
                          <a:srgbClr val="303030"/>
                        </a:buClr>
                        <a:buSzPts val="900"/>
                        <a:buFont typeface="Roboto"/>
                        <a:buChar char="❖"/>
                      </a:pPr>
                      <a:r>
                        <a:rPr b="1" lang="en" sz="900">
                          <a:solidFill>
                            <a:srgbClr val="303030"/>
                          </a:solidFill>
                          <a:highlight>
                            <a:schemeClr val="dk1"/>
                          </a:highlight>
                          <a:latin typeface="Roboto"/>
                          <a:ea typeface="Roboto"/>
                          <a:cs typeface="Roboto"/>
                          <a:sym typeface="Roboto"/>
                        </a:rPr>
                        <a:t>Metadata</a:t>
                      </a:r>
                      <a:r>
                        <a:rPr lang="en" sz="900">
                          <a:solidFill>
                            <a:srgbClr val="303030"/>
                          </a:solidFill>
                          <a:highlight>
                            <a:schemeClr val="dk1"/>
                          </a:highlight>
                          <a:latin typeface="Roboto"/>
                          <a:ea typeface="Roboto"/>
                          <a:cs typeface="Roboto"/>
                          <a:sym typeface="Roboto"/>
                        </a:rPr>
                        <a:t>: a repository and associated management service of metadata about the objects that are connected to EdgeX Foundry. Metadata provides the capability to provision new devices and pair them with their owning device services.</a:t>
                      </a:r>
                      <a:endParaRPr sz="900">
                        <a:solidFill>
                          <a:srgbClr val="303030"/>
                        </a:solidFill>
                        <a:highlight>
                          <a:schemeClr val="dk1"/>
                        </a:highlight>
                        <a:latin typeface="Roboto"/>
                        <a:ea typeface="Roboto"/>
                        <a:cs typeface="Roboto"/>
                        <a:sym typeface="Roboto"/>
                      </a:endParaRPr>
                    </a:p>
                    <a:p>
                      <a:pPr indent="-228600" lvl="0" marL="285750" rtl="0" algn="l">
                        <a:lnSpc>
                          <a:spcPct val="150000"/>
                        </a:lnSpc>
                        <a:spcBef>
                          <a:spcPts val="0"/>
                        </a:spcBef>
                        <a:spcAft>
                          <a:spcPts val="0"/>
                        </a:spcAft>
                        <a:buClr>
                          <a:srgbClr val="303030"/>
                        </a:buClr>
                        <a:buSzPts val="900"/>
                        <a:buFont typeface="Roboto"/>
                        <a:buChar char="❖"/>
                      </a:pPr>
                      <a:r>
                        <a:rPr b="1" lang="en" sz="900">
                          <a:solidFill>
                            <a:srgbClr val="303030"/>
                          </a:solidFill>
                          <a:highlight>
                            <a:schemeClr val="dk1"/>
                          </a:highlight>
                          <a:latin typeface="Roboto"/>
                          <a:ea typeface="Roboto"/>
                          <a:cs typeface="Roboto"/>
                          <a:sym typeface="Roboto"/>
                        </a:rPr>
                        <a:t>Registry and Configuration</a:t>
                      </a:r>
                      <a:r>
                        <a:rPr lang="en" sz="900">
                          <a:solidFill>
                            <a:srgbClr val="303030"/>
                          </a:solidFill>
                          <a:highlight>
                            <a:schemeClr val="dk1"/>
                          </a:highlight>
                          <a:latin typeface="Roboto"/>
                          <a:ea typeface="Roboto"/>
                          <a:cs typeface="Roboto"/>
                          <a:sym typeface="Roboto"/>
                        </a:rPr>
                        <a:t>: provides other EdgeX Foundry microservices with information about associated services within EdgeX Foundry and micro services configuration properties.</a:t>
                      </a:r>
                      <a:endParaRPr>
                        <a:solidFill>
                          <a:srgbClr val="303030"/>
                        </a:solidFill>
                        <a:highlight>
                          <a:schemeClr val="dk1"/>
                        </a:highlight>
                      </a:endParaRPr>
                    </a:p>
                  </a:txBody>
                  <a:tcPr marT="91425" marB="91425" marR="91425" marL="91425"/>
                </a:tc>
              </a:tr>
              <a:tr h="1101825">
                <a:tc>
                  <a:txBody>
                    <a:bodyPr/>
                    <a:lstStyle/>
                    <a:p>
                      <a:pPr indent="0" lvl="0" marL="0" rtl="0" algn="l">
                        <a:lnSpc>
                          <a:spcPct val="150000"/>
                        </a:lnSpc>
                        <a:spcBef>
                          <a:spcPts val="0"/>
                        </a:spcBef>
                        <a:spcAft>
                          <a:spcPts val="0"/>
                        </a:spcAft>
                        <a:buClr>
                          <a:schemeClr val="dk1"/>
                        </a:buClr>
                        <a:buSzPts val="1100"/>
                        <a:buFont typeface="Arial"/>
                        <a:buNone/>
                      </a:pPr>
                      <a:r>
                        <a:rPr b="1" lang="en" sz="900">
                          <a:solidFill>
                            <a:srgbClr val="303030"/>
                          </a:solidFill>
                          <a:highlight>
                            <a:schemeClr val="dk1"/>
                          </a:highlight>
                        </a:rPr>
                        <a:t>Supporting service</a:t>
                      </a:r>
                      <a:endParaRPr b="1" sz="900">
                        <a:solidFill>
                          <a:srgbClr val="303030"/>
                        </a:solidFill>
                        <a:highlight>
                          <a:schemeClr val="dk1"/>
                        </a:highlight>
                      </a:endParaRPr>
                    </a:p>
                  </a:txBody>
                  <a:tcPr marT="91425" marB="91425" marR="91425" marL="91425"/>
                </a:tc>
                <a:tc>
                  <a:txBody>
                    <a:bodyPr/>
                    <a:lstStyle/>
                    <a:p>
                      <a:pPr indent="-228600" lvl="0" marL="285750" marR="0" rtl="0" algn="l">
                        <a:lnSpc>
                          <a:spcPct val="150000"/>
                        </a:lnSpc>
                        <a:spcBef>
                          <a:spcPts val="0"/>
                        </a:spcBef>
                        <a:spcAft>
                          <a:spcPts val="0"/>
                        </a:spcAft>
                        <a:buClr>
                          <a:srgbClr val="303030"/>
                        </a:buClr>
                        <a:buSzPts val="900"/>
                        <a:buFont typeface="Roboto"/>
                        <a:buChar char="❖"/>
                      </a:pPr>
                      <a:r>
                        <a:rPr b="1" lang="en" sz="900">
                          <a:solidFill>
                            <a:srgbClr val="303030"/>
                          </a:solidFill>
                          <a:highlight>
                            <a:schemeClr val="dk1"/>
                          </a:highlight>
                          <a:latin typeface="Roboto"/>
                          <a:ea typeface="Roboto"/>
                          <a:cs typeface="Roboto"/>
                          <a:sym typeface="Roboto"/>
                        </a:rPr>
                        <a:t>Rules Engine: </a:t>
                      </a:r>
                      <a:r>
                        <a:rPr lang="en" sz="900">
                          <a:solidFill>
                            <a:srgbClr val="303030"/>
                          </a:solidFill>
                          <a:highlight>
                            <a:schemeClr val="dk1"/>
                          </a:highlight>
                          <a:latin typeface="Roboto"/>
                          <a:ea typeface="Roboto"/>
                          <a:cs typeface="Roboto"/>
                          <a:sym typeface="Roboto"/>
                        </a:rPr>
                        <a:t>Analytics engine, using open source Kuiper . </a:t>
                      </a:r>
                      <a:endParaRPr sz="900">
                        <a:solidFill>
                          <a:srgbClr val="303030"/>
                        </a:solidFill>
                        <a:highlight>
                          <a:schemeClr val="dk1"/>
                        </a:highlight>
                        <a:latin typeface="Roboto"/>
                        <a:ea typeface="Roboto"/>
                        <a:cs typeface="Roboto"/>
                        <a:sym typeface="Roboto"/>
                      </a:endParaRPr>
                    </a:p>
                    <a:p>
                      <a:pPr indent="-228600" lvl="0" marL="285750" marR="0" rtl="0" algn="l">
                        <a:lnSpc>
                          <a:spcPct val="150000"/>
                        </a:lnSpc>
                        <a:spcBef>
                          <a:spcPts val="0"/>
                        </a:spcBef>
                        <a:spcAft>
                          <a:spcPts val="0"/>
                        </a:spcAft>
                        <a:buClr>
                          <a:srgbClr val="303030"/>
                        </a:buClr>
                        <a:buSzPts val="900"/>
                        <a:buFont typeface="Roboto"/>
                        <a:buChar char="❖"/>
                      </a:pPr>
                      <a:r>
                        <a:rPr b="1" lang="en" sz="900">
                          <a:solidFill>
                            <a:srgbClr val="303030"/>
                          </a:solidFill>
                          <a:highlight>
                            <a:schemeClr val="dk1"/>
                          </a:highlight>
                          <a:latin typeface="Roboto"/>
                          <a:ea typeface="Roboto"/>
                          <a:cs typeface="Roboto"/>
                          <a:sym typeface="Roboto"/>
                        </a:rPr>
                        <a:t>Scheduling:</a:t>
                      </a:r>
                      <a:r>
                        <a:rPr lang="en" sz="900">
                          <a:solidFill>
                            <a:srgbClr val="303030"/>
                          </a:solidFill>
                          <a:highlight>
                            <a:schemeClr val="dk1"/>
                          </a:highlight>
                          <a:latin typeface="Roboto"/>
                          <a:ea typeface="Roboto"/>
                          <a:cs typeface="Roboto"/>
                          <a:sym typeface="Roboto"/>
                        </a:rPr>
                        <a:t> an internal EdgeX “clock” that can kick off operations in any EdgeX service by calling their REST API for specific operation perform like DB cleanup</a:t>
                      </a:r>
                      <a:endParaRPr sz="900">
                        <a:solidFill>
                          <a:srgbClr val="303030"/>
                        </a:solidFill>
                        <a:highlight>
                          <a:schemeClr val="dk1"/>
                        </a:highlight>
                        <a:latin typeface="Roboto"/>
                        <a:ea typeface="Roboto"/>
                        <a:cs typeface="Roboto"/>
                        <a:sym typeface="Roboto"/>
                      </a:endParaRPr>
                    </a:p>
                    <a:p>
                      <a:pPr indent="-228600" lvl="0" marL="285750" marR="0" rtl="0" algn="l">
                        <a:lnSpc>
                          <a:spcPct val="150000"/>
                        </a:lnSpc>
                        <a:spcBef>
                          <a:spcPts val="0"/>
                        </a:spcBef>
                        <a:spcAft>
                          <a:spcPts val="0"/>
                        </a:spcAft>
                        <a:buClr>
                          <a:srgbClr val="303030"/>
                        </a:buClr>
                        <a:buSzPts val="900"/>
                        <a:buFont typeface="Roboto"/>
                        <a:buChar char="❖"/>
                      </a:pPr>
                      <a:r>
                        <a:rPr b="1" lang="en" sz="900">
                          <a:solidFill>
                            <a:srgbClr val="303030"/>
                          </a:solidFill>
                          <a:highlight>
                            <a:schemeClr val="dk1"/>
                          </a:highlight>
                          <a:latin typeface="Roboto"/>
                          <a:ea typeface="Roboto"/>
                          <a:cs typeface="Roboto"/>
                          <a:sym typeface="Roboto"/>
                        </a:rPr>
                        <a:t>Alerts and Notifications: </a:t>
                      </a:r>
                      <a:r>
                        <a:rPr lang="en" sz="900">
                          <a:solidFill>
                            <a:srgbClr val="303030"/>
                          </a:solidFill>
                          <a:highlight>
                            <a:schemeClr val="dk1"/>
                          </a:highlight>
                          <a:latin typeface="Roboto"/>
                          <a:ea typeface="Roboto"/>
                          <a:cs typeface="Roboto"/>
                          <a:sym typeface="Roboto"/>
                        </a:rPr>
                        <a:t>provides EdgeX services with a central facility to send out an alert or notification. These are notices sent to another system or to a person monitoring the EdgeX instance </a:t>
                      </a:r>
                      <a:endParaRPr>
                        <a:solidFill>
                          <a:srgbClr val="303030"/>
                        </a:solidFill>
                        <a:highlight>
                          <a:schemeClr val="dk1"/>
                        </a:highlight>
                      </a:endParaRPr>
                    </a:p>
                  </a:txBody>
                  <a:tcPr marT="91425" marB="91425" marR="91425" marL="91425"/>
                </a:tc>
              </a:tr>
              <a:tr h="528750">
                <a:tc>
                  <a:txBody>
                    <a:bodyPr/>
                    <a:lstStyle/>
                    <a:p>
                      <a:pPr indent="0" lvl="0" marL="0" rtl="0" algn="l">
                        <a:lnSpc>
                          <a:spcPct val="150000"/>
                        </a:lnSpc>
                        <a:spcBef>
                          <a:spcPts val="0"/>
                        </a:spcBef>
                        <a:spcAft>
                          <a:spcPts val="0"/>
                        </a:spcAft>
                        <a:buClr>
                          <a:schemeClr val="dk1"/>
                        </a:buClr>
                        <a:buSzPts val="1100"/>
                        <a:buFont typeface="Arial"/>
                        <a:buNone/>
                      </a:pPr>
                      <a:r>
                        <a:rPr b="1" lang="en" sz="900">
                          <a:solidFill>
                            <a:srgbClr val="303030"/>
                          </a:solidFill>
                          <a:highlight>
                            <a:schemeClr val="dk1"/>
                          </a:highlight>
                        </a:rPr>
                        <a:t>Application service</a:t>
                      </a:r>
                      <a:endParaRPr b="1" sz="900">
                        <a:solidFill>
                          <a:srgbClr val="303030"/>
                        </a:solidFill>
                        <a:highlight>
                          <a:schemeClr val="dk1"/>
                        </a:highlight>
                      </a:endParaRPr>
                    </a:p>
                  </a:txBody>
                  <a:tcPr marT="91425" marB="91425" marR="91425" marL="91425"/>
                </a:tc>
                <a:tc>
                  <a:txBody>
                    <a:bodyPr/>
                    <a:lstStyle/>
                    <a:p>
                      <a:pPr indent="-285750" lvl="0" marL="285750" rtl="0" algn="l">
                        <a:lnSpc>
                          <a:spcPct val="150000"/>
                        </a:lnSpc>
                        <a:spcBef>
                          <a:spcPts val="0"/>
                        </a:spcBef>
                        <a:spcAft>
                          <a:spcPts val="0"/>
                        </a:spcAft>
                        <a:buClr>
                          <a:srgbClr val="303030"/>
                        </a:buClr>
                        <a:buSzPts val="900"/>
                        <a:buFont typeface="Roboto"/>
                        <a:buChar char="❖"/>
                      </a:pPr>
                      <a:r>
                        <a:rPr lang="en" sz="900">
                          <a:solidFill>
                            <a:srgbClr val="303030"/>
                          </a:solidFill>
                          <a:highlight>
                            <a:schemeClr val="dk1"/>
                          </a:highlight>
                          <a:latin typeface="Roboto"/>
                          <a:ea typeface="Roboto"/>
                          <a:cs typeface="Roboto"/>
                          <a:sym typeface="Roboto"/>
                        </a:rPr>
                        <a:t>Extract, process/transform and send sensed data from EdgeX to an endpoint like  cloud providers (Amazon IoT Hub, Google IoT Core, Azure IoT Hub, IBM Watson IoT…), to MQTT(s) topics, and HTTP(s) REST endpoints.</a:t>
                      </a:r>
                      <a:endParaRPr>
                        <a:solidFill>
                          <a:srgbClr val="303030"/>
                        </a:solidFill>
                        <a:highlight>
                          <a:schemeClr val="dk1"/>
                        </a:highlight>
                      </a:endParaRPr>
                    </a:p>
                  </a:txBody>
                  <a:tcPr marT="91425" marB="91425" marR="91425" marL="114300"/>
                </a:tc>
              </a:tr>
              <a:tr h="1175300">
                <a:tc>
                  <a:txBody>
                    <a:bodyPr/>
                    <a:lstStyle/>
                    <a:p>
                      <a:pPr indent="0" lvl="0" marL="0" rtl="0" algn="l">
                        <a:lnSpc>
                          <a:spcPct val="150000"/>
                        </a:lnSpc>
                        <a:spcBef>
                          <a:spcPts val="0"/>
                        </a:spcBef>
                        <a:spcAft>
                          <a:spcPts val="0"/>
                        </a:spcAft>
                        <a:buClr>
                          <a:schemeClr val="dk1"/>
                        </a:buClr>
                        <a:buSzPts val="1100"/>
                        <a:buFont typeface="Arial"/>
                        <a:buNone/>
                      </a:pPr>
                      <a:r>
                        <a:rPr b="1" lang="en" sz="900">
                          <a:solidFill>
                            <a:srgbClr val="303030"/>
                          </a:solidFill>
                          <a:highlight>
                            <a:schemeClr val="dk1"/>
                          </a:highlight>
                        </a:rPr>
                        <a:t>Device service</a:t>
                      </a:r>
                      <a:endParaRPr b="1" sz="900">
                        <a:solidFill>
                          <a:srgbClr val="303030"/>
                        </a:solidFill>
                        <a:highlight>
                          <a:schemeClr val="dk1"/>
                        </a:highlight>
                      </a:endParaRPr>
                    </a:p>
                  </a:txBody>
                  <a:tcPr marT="91425" marB="91425" marR="91425" marL="91425"/>
                </a:tc>
                <a:tc>
                  <a:txBody>
                    <a:bodyPr/>
                    <a:lstStyle/>
                    <a:p>
                      <a:pPr indent="-285750" lvl="0" marL="285750" rtl="0" algn="l">
                        <a:lnSpc>
                          <a:spcPct val="150000"/>
                        </a:lnSpc>
                        <a:spcBef>
                          <a:spcPts val="0"/>
                        </a:spcBef>
                        <a:spcAft>
                          <a:spcPts val="0"/>
                        </a:spcAft>
                        <a:buClr>
                          <a:srgbClr val="303030"/>
                        </a:buClr>
                        <a:buSzPts val="900"/>
                        <a:buFont typeface="Roboto"/>
                        <a:buChar char="❖"/>
                      </a:pPr>
                      <a:r>
                        <a:rPr lang="en" sz="900">
                          <a:solidFill>
                            <a:srgbClr val="303030"/>
                          </a:solidFill>
                          <a:highlight>
                            <a:schemeClr val="dk1"/>
                          </a:highlight>
                          <a:latin typeface="Roboto"/>
                          <a:ea typeface="Roboto"/>
                          <a:cs typeface="Roboto"/>
                          <a:sym typeface="Roboto"/>
                        </a:rPr>
                        <a:t>Communicates with the devices, sensors, actuators, and other IoT objects through protocols native to each device object.</a:t>
                      </a:r>
                      <a:endParaRPr sz="900">
                        <a:solidFill>
                          <a:srgbClr val="303030"/>
                        </a:solidFill>
                        <a:highlight>
                          <a:schemeClr val="dk1"/>
                        </a:highlight>
                        <a:latin typeface="Roboto"/>
                        <a:ea typeface="Roboto"/>
                        <a:cs typeface="Roboto"/>
                        <a:sym typeface="Roboto"/>
                      </a:endParaRPr>
                    </a:p>
                    <a:p>
                      <a:pPr indent="-285750" lvl="0" marL="285750" rtl="0" algn="l">
                        <a:lnSpc>
                          <a:spcPct val="150000"/>
                        </a:lnSpc>
                        <a:spcBef>
                          <a:spcPts val="0"/>
                        </a:spcBef>
                        <a:spcAft>
                          <a:spcPts val="0"/>
                        </a:spcAft>
                        <a:buClr>
                          <a:srgbClr val="303030"/>
                        </a:buClr>
                        <a:buSzPts val="900"/>
                        <a:buFont typeface="Roboto"/>
                        <a:buChar char="❖"/>
                      </a:pPr>
                      <a:r>
                        <a:rPr lang="en" sz="900">
                          <a:solidFill>
                            <a:srgbClr val="303030"/>
                          </a:solidFill>
                          <a:highlight>
                            <a:schemeClr val="dk1"/>
                          </a:highlight>
                          <a:latin typeface="Roboto"/>
                          <a:ea typeface="Roboto"/>
                          <a:cs typeface="Roboto"/>
                          <a:sym typeface="Roboto"/>
                        </a:rPr>
                        <a:t> Converts the data produced and communicated by the IoT object into a common EdgeX Foundry data structure, and sends that converted data into the core services layer, and to other micro services in other layers of EdgeX Foundry.</a:t>
                      </a:r>
                      <a:endParaRPr sz="900">
                        <a:solidFill>
                          <a:srgbClr val="303030"/>
                        </a:solidFill>
                        <a:highlight>
                          <a:schemeClr val="dk1"/>
                        </a:highlight>
                        <a:latin typeface="Roboto"/>
                        <a:ea typeface="Roboto"/>
                        <a:cs typeface="Roboto"/>
                        <a:sym typeface="Roboto"/>
                      </a:endParaRPr>
                    </a:p>
                    <a:p>
                      <a:pPr indent="-285750" lvl="0" marL="285750" rtl="0" algn="l">
                        <a:lnSpc>
                          <a:spcPct val="150000"/>
                        </a:lnSpc>
                        <a:spcBef>
                          <a:spcPts val="0"/>
                        </a:spcBef>
                        <a:spcAft>
                          <a:spcPts val="0"/>
                        </a:spcAft>
                        <a:buClr>
                          <a:srgbClr val="303030"/>
                        </a:buClr>
                        <a:buSzPts val="900"/>
                        <a:buFont typeface="Roboto"/>
                        <a:buChar char="❖"/>
                      </a:pPr>
                      <a:r>
                        <a:rPr lang="en" sz="900">
                          <a:solidFill>
                            <a:srgbClr val="303030"/>
                          </a:solidFill>
                          <a:highlight>
                            <a:schemeClr val="dk1"/>
                          </a:highlight>
                          <a:latin typeface="Roboto"/>
                          <a:ea typeface="Roboto"/>
                          <a:cs typeface="Roboto"/>
                          <a:sym typeface="Roboto"/>
                        </a:rPr>
                        <a:t>Service one or a number of things or devices (sensor, actuator, etc.) at one time. </a:t>
                      </a:r>
                      <a:endParaRPr>
                        <a:solidFill>
                          <a:srgbClr val="303030"/>
                        </a:solidFill>
                        <a:highlight>
                          <a:schemeClr val="dk1"/>
                        </a:highlight>
                      </a:endParaRPr>
                    </a:p>
                  </a:txBody>
                  <a:tcPr marT="91425" marB="91425" marR="91425" marL="91425"/>
                </a:tc>
              </a:tr>
            </a:tbl>
          </a:graphicData>
        </a:graphic>
      </p:graphicFrame>
      <p:sp>
        <p:nvSpPr>
          <p:cNvPr id="349" name="Google Shape;349;p44"/>
          <p:cNvSpPr txBox="1"/>
          <p:nvPr/>
        </p:nvSpPr>
        <p:spPr>
          <a:xfrm>
            <a:off x="152675" y="113650"/>
            <a:ext cx="3905100" cy="600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700">
                <a:solidFill>
                  <a:schemeClr val="lt1"/>
                </a:solidFill>
                <a:latin typeface="Nunito"/>
                <a:ea typeface="Nunito"/>
                <a:cs typeface="Nunito"/>
                <a:sym typeface="Nunito"/>
              </a:rPr>
              <a:t>EdgeX Services</a:t>
            </a:r>
            <a:endParaRPr sz="27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643975" y="3041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85" name="Google Shape;185;p27"/>
          <p:cNvSpPr txBox="1"/>
          <p:nvPr>
            <p:ph idx="1" type="body"/>
          </p:nvPr>
        </p:nvSpPr>
        <p:spPr>
          <a:xfrm>
            <a:off x="489725" y="947775"/>
            <a:ext cx="7505700" cy="3491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IOT &amp; IOT Edge Introduction</a:t>
            </a:r>
            <a:endParaRPr sz="12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Typical IOT Stack</a:t>
            </a:r>
            <a:endParaRPr sz="12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IOT Protocols Overview</a:t>
            </a:r>
            <a:endParaRPr sz="12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Application level IOT protocols details</a:t>
            </a:r>
            <a:endParaRPr sz="1200">
              <a:solidFill>
                <a:srgbClr val="000000"/>
              </a:solidFill>
              <a:highlight>
                <a:srgbClr val="FFFFFF"/>
              </a:highlight>
              <a:latin typeface="Arial"/>
              <a:ea typeface="Arial"/>
              <a:cs typeface="Arial"/>
              <a:sym typeface="Arial"/>
            </a:endParaRPr>
          </a:p>
          <a:p>
            <a:pPr indent="-285750" lvl="1" marL="914400" rtl="0" algn="l">
              <a:lnSpc>
                <a:spcPct val="150000"/>
              </a:lnSpc>
              <a:spcBef>
                <a:spcPts val="0"/>
              </a:spcBef>
              <a:spcAft>
                <a:spcPts val="0"/>
              </a:spcAft>
              <a:buClr>
                <a:srgbClr val="000000"/>
              </a:buClr>
              <a:buSzPts val="900"/>
              <a:buFont typeface="Arial"/>
              <a:buChar char="○"/>
            </a:pPr>
            <a:r>
              <a:rPr lang="en" sz="900">
                <a:solidFill>
                  <a:srgbClr val="000000"/>
                </a:solidFill>
                <a:highlight>
                  <a:srgbClr val="FFFFFF"/>
                </a:highlight>
                <a:latin typeface="Arial"/>
                <a:ea typeface="Arial"/>
                <a:cs typeface="Arial"/>
                <a:sym typeface="Arial"/>
              </a:rPr>
              <a:t>MQTT</a:t>
            </a:r>
            <a:endParaRPr sz="900">
              <a:solidFill>
                <a:srgbClr val="000000"/>
              </a:solidFill>
              <a:highlight>
                <a:srgbClr val="FFFFFF"/>
              </a:highlight>
              <a:latin typeface="Arial"/>
              <a:ea typeface="Arial"/>
              <a:cs typeface="Arial"/>
              <a:sym typeface="Arial"/>
            </a:endParaRPr>
          </a:p>
          <a:p>
            <a:pPr indent="-285750" lvl="1" marL="914400" rtl="0" algn="l">
              <a:lnSpc>
                <a:spcPct val="150000"/>
              </a:lnSpc>
              <a:spcBef>
                <a:spcPts val="0"/>
              </a:spcBef>
              <a:spcAft>
                <a:spcPts val="0"/>
              </a:spcAft>
              <a:buClr>
                <a:srgbClr val="000000"/>
              </a:buClr>
              <a:buSzPts val="900"/>
              <a:buFont typeface="Arial"/>
              <a:buChar char="○"/>
            </a:pPr>
            <a:r>
              <a:rPr lang="en" sz="900">
                <a:solidFill>
                  <a:srgbClr val="000000"/>
                </a:solidFill>
                <a:highlight>
                  <a:srgbClr val="FFFFFF"/>
                </a:highlight>
                <a:latin typeface="Arial"/>
                <a:ea typeface="Arial"/>
                <a:cs typeface="Arial"/>
                <a:sym typeface="Arial"/>
              </a:rPr>
              <a:t>OPCUA</a:t>
            </a:r>
            <a:endParaRPr sz="900">
              <a:solidFill>
                <a:srgbClr val="000000"/>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Introduction to existing projects- </a:t>
            </a:r>
            <a:endParaRPr sz="1200">
              <a:solidFill>
                <a:srgbClr val="000000"/>
              </a:solidFill>
              <a:highlight>
                <a:srgbClr val="FFFFFF"/>
              </a:highlight>
              <a:latin typeface="Arial"/>
              <a:ea typeface="Arial"/>
              <a:cs typeface="Arial"/>
              <a:sym typeface="Arial"/>
            </a:endParaRPr>
          </a:p>
          <a:p>
            <a:pPr indent="-292100" lvl="1" marL="914400" rtl="0" algn="l">
              <a:lnSpc>
                <a:spcPct val="150000"/>
              </a:lnSpc>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EdgeX</a:t>
            </a:r>
            <a:endParaRPr sz="1000">
              <a:solidFill>
                <a:srgbClr val="000000"/>
              </a:solidFill>
              <a:highlight>
                <a:srgbClr val="FFFFFF"/>
              </a:highlight>
              <a:latin typeface="Arial"/>
              <a:ea typeface="Arial"/>
              <a:cs typeface="Arial"/>
              <a:sym typeface="Arial"/>
            </a:endParaRPr>
          </a:p>
          <a:p>
            <a:pPr indent="-292100" lvl="1" marL="914400" rtl="0" algn="l">
              <a:lnSpc>
                <a:spcPct val="150000"/>
              </a:lnSpc>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Fledge</a:t>
            </a:r>
            <a:endParaRPr sz="1000">
              <a:solidFill>
                <a:srgbClr val="000000"/>
              </a:solidFill>
              <a:highlight>
                <a:srgbClr val="FFFFFF"/>
              </a:highlight>
              <a:latin typeface="Arial"/>
              <a:ea typeface="Arial"/>
              <a:cs typeface="Arial"/>
              <a:sym typeface="Arial"/>
            </a:endParaRPr>
          </a:p>
          <a:p>
            <a:pPr indent="-292100" lvl="1" marL="914400" rtl="0" algn="l">
              <a:lnSpc>
                <a:spcPct val="150000"/>
              </a:lnSpc>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KubeEdge</a:t>
            </a:r>
            <a:endParaRPr sz="1000">
              <a:solidFill>
                <a:srgbClr val="000000"/>
              </a:solidFill>
              <a:highlight>
                <a:srgbClr val="FFFFFF"/>
              </a:highlight>
              <a:latin typeface="Arial"/>
              <a:ea typeface="Arial"/>
              <a:cs typeface="Arial"/>
              <a:sym typeface="Arial"/>
            </a:endParaRPr>
          </a:p>
          <a:p>
            <a:pPr indent="-292100" lvl="1" marL="914400" rtl="0" algn="l">
              <a:lnSpc>
                <a:spcPct val="150000"/>
              </a:lnSpc>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eKuiper</a:t>
            </a:r>
            <a:endParaRPr sz="1000">
              <a:solidFill>
                <a:srgbClr val="000000"/>
              </a:solidFill>
              <a:highlight>
                <a:srgbClr val="FFFFFF"/>
              </a:highlight>
              <a:latin typeface="Arial"/>
              <a:ea typeface="Arial"/>
              <a:cs typeface="Arial"/>
              <a:sym typeface="Arial"/>
            </a:endParaRPr>
          </a:p>
          <a:p>
            <a:pPr indent="-292100" lvl="0" marL="457200" rtl="0" algn="l">
              <a:lnSpc>
                <a:spcPct val="150000"/>
              </a:lnSpc>
              <a:spcBef>
                <a:spcPts val="0"/>
              </a:spcBef>
              <a:spcAft>
                <a:spcPts val="0"/>
              </a:spcAft>
              <a:buClr>
                <a:srgbClr val="000000"/>
              </a:buClr>
              <a:buSzPts val="1000"/>
              <a:buFont typeface="Arial"/>
              <a:buChar char="●"/>
            </a:pPr>
            <a:r>
              <a:rPr lang="en" sz="1200">
                <a:solidFill>
                  <a:srgbClr val="000000"/>
                </a:solidFill>
                <a:highlight>
                  <a:schemeClr val="dk1"/>
                </a:highlight>
                <a:latin typeface="Arial"/>
                <a:ea typeface="Arial"/>
                <a:cs typeface="Arial"/>
                <a:sym typeface="Arial"/>
              </a:rPr>
              <a:t>EdgeGallery IOT Profile</a:t>
            </a:r>
            <a:endParaRPr sz="1000">
              <a:solidFill>
                <a:srgbClr val="000000"/>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nvSpPr>
        <p:spPr>
          <a:xfrm>
            <a:off x="199775" y="253425"/>
            <a:ext cx="6322200" cy="600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700">
                <a:solidFill>
                  <a:schemeClr val="lt1"/>
                </a:solidFill>
                <a:latin typeface="Nunito"/>
                <a:ea typeface="Nunito"/>
                <a:cs typeface="Nunito"/>
                <a:sym typeface="Nunito"/>
              </a:rPr>
              <a:t>EdgeX data flow</a:t>
            </a:r>
            <a:endParaRPr sz="2700">
              <a:solidFill>
                <a:schemeClr val="lt1"/>
              </a:solidFill>
              <a:latin typeface="Nunito"/>
              <a:ea typeface="Nunito"/>
              <a:cs typeface="Nunito"/>
              <a:sym typeface="Nunito"/>
            </a:endParaRPr>
          </a:p>
        </p:txBody>
      </p:sp>
      <p:pic>
        <p:nvPicPr>
          <p:cNvPr id="355" name="Google Shape;355;p45"/>
          <p:cNvPicPr preferRelativeResize="0"/>
          <p:nvPr/>
        </p:nvPicPr>
        <p:blipFill>
          <a:blip r:embed="rId3">
            <a:alphaModFix/>
          </a:blip>
          <a:stretch>
            <a:fillRect/>
          </a:stretch>
        </p:blipFill>
        <p:spPr>
          <a:xfrm>
            <a:off x="3268098" y="1041450"/>
            <a:ext cx="5563726" cy="2939325"/>
          </a:xfrm>
          <a:prstGeom prst="rect">
            <a:avLst/>
          </a:prstGeom>
          <a:noFill/>
          <a:ln>
            <a:noFill/>
          </a:ln>
        </p:spPr>
      </p:pic>
      <p:sp>
        <p:nvSpPr>
          <p:cNvPr id="356" name="Google Shape;356;p45"/>
          <p:cNvSpPr txBox="1"/>
          <p:nvPr/>
        </p:nvSpPr>
        <p:spPr>
          <a:xfrm>
            <a:off x="336075" y="899100"/>
            <a:ext cx="2841300" cy="366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200"/>
              <a:t>EdgeX data flow</a:t>
            </a:r>
            <a:endParaRPr sz="1200"/>
          </a:p>
          <a:p>
            <a:pPr indent="-285750" lvl="0" marL="457200" rtl="0" algn="l">
              <a:lnSpc>
                <a:spcPct val="115000"/>
              </a:lnSpc>
              <a:spcBef>
                <a:spcPts val="1000"/>
              </a:spcBef>
              <a:spcAft>
                <a:spcPts val="0"/>
              </a:spcAft>
              <a:buSzPts val="900"/>
              <a:buChar char="●"/>
            </a:pPr>
            <a:r>
              <a:rPr lang="en" sz="1200"/>
              <a:t>Sensor data is collected by Device Service from the device</a:t>
            </a:r>
            <a:endParaRPr sz="1200"/>
          </a:p>
          <a:p>
            <a:pPr indent="-285750" lvl="0" marL="457200" rtl="0" algn="l">
              <a:lnSpc>
                <a:spcPct val="115000"/>
              </a:lnSpc>
              <a:spcBef>
                <a:spcPts val="1200"/>
              </a:spcBef>
              <a:spcAft>
                <a:spcPts val="0"/>
              </a:spcAft>
              <a:buSzPts val="900"/>
              <a:buChar char="●"/>
            </a:pPr>
            <a:r>
              <a:rPr lang="en" sz="1200"/>
              <a:t>Data is passed to the Core Services for local persistence</a:t>
            </a:r>
            <a:endParaRPr sz="1200"/>
          </a:p>
          <a:p>
            <a:pPr indent="-285750" lvl="0" marL="457200" rtl="0" algn="l">
              <a:lnSpc>
                <a:spcPct val="115000"/>
              </a:lnSpc>
              <a:spcBef>
                <a:spcPts val="1000"/>
              </a:spcBef>
              <a:spcAft>
                <a:spcPts val="0"/>
              </a:spcAft>
              <a:buSzPts val="900"/>
              <a:buChar char="●"/>
            </a:pPr>
            <a:r>
              <a:rPr lang="en" sz="1200"/>
              <a:t>Data is then passed to Exported Services for transformation, formatting, filtering and can then be sent "north" to enterprise/cloud systems</a:t>
            </a:r>
            <a:endParaRPr sz="1200"/>
          </a:p>
          <a:p>
            <a:pPr indent="-285750" lvl="0" marL="457200" rtl="0" algn="l">
              <a:lnSpc>
                <a:spcPct val="115000"/>
              </a:lnSpc>
              <a:spcBef>
                <a:spcPts val="1000"/>
              </a:spcBef>
              <a:spcAft>
                <a:spcPts val="1200"/>
              </a:spcAft>
              <a:buSzPts val="900"/>
              <a:buChar char="●"/>
            </a:pPr>
            <a:r>
              <a:rPr lang="en" sz="1200"/>
              <a:t>Data is then available for edge analysis and can trigger device actuation through Command Service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272250" y="5597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400">
                <a:solidFill>
                  <a:srgbClr val="BF9000"/>
                </a:solidFill>
              </a:rPr>
              <a:t>Fledge Architecture</a:t>
            </a:r>
            <a:endParaRPr sz="2400">
              <a:solidFill>
                <a:srgbClr val="BF9000"/>
              </a:solidFill>
            </a:endParaRPr>
          </a:p>
        </p:txBody>
      </p:sp>
      <p:pic>
        <p:nvPicPr>
          <p:cNvPr id="362" name="Google Shape;362;p46"/>
          <p:cNvPicPr preferRelativeResize="0"/>
          <p:nvPr/>
        </p:nvPicPr>
        <p:blipFill>
          <a:blip r:embed="rId3">
            <a:alphaModFix/>
          </a:blip>
          <a:stretch>
            <a:fillRect/>
          </a:stretch>
        </p:blipFill>
        <p:spPr>
          <a:xfrm>
            <a:off x="196050" y="1419451"/>
            <a:ext cx="6193999" cy="3123175"/>
          </a:xfrm>
          <a:prstGeom prst="rect">
            <a:avLst/>
          </a:prstGeom>
          <a:noFill/>
          <a:ln>
            <a:noFill/>
          </a:ln>
        </p:spPr>
      </p:pic>
      <p:sp>
        <p:nvSpPr>
          <p:cNvPr id="363" name="Google Shape;363;p46"/>
          <p:cNvSpPr txBox="1"/>
          <p:nvPr/>
        </p:nvSpPr>
        <p:spPr>
          <a:xfrm>
            <a:off x="6571475" y="1561625"/>
            <a:ext cx="2524500" cy="327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t>Fledge is implemented as a collection of microservices which include:</a:t>
            </a:r>
            <a:endParaRPr sz="1100"/>
          </a:p>
          <a:p>
            <a:pPr indent="-298450" lvl="0" marL="457200" rtl="0" algn="l">
              <a:lnSpc>
                <a:spcPct val="115000"/>
              </a:lnSpc>
              <a:spcBef>
                <a:spcPts val="0"/>
              </a:spcBef>
              <a:spcAft>
                <a:spcPts val="0"/>
              </a:spcAft>
              <a:buSzPts val="1100"/>
              <a:buChar char="➢"/>
            </a:pPr>
            <a:r>
              <a:rPr lang="en" sz="1100"/>
              <a:t>Core services, including security, monitoring, and storage</a:t>
            </a:r>
            <a:endParaRPr sz="1100"/>
          </a:p>
          <a:p>
            <a:pPr indent="-298450" lvl="0" marL="457200" rtl="0" algn="l">
              <a:lnSpc>
                <a:spcPct val="115000"/>
              </a:lnSpc>
              <a:spcBef>
                <a:spcPts val="0"/>
              </a:spcBef>
              <a:spcAft>
                <a:spcPts val="0"/>
              </a:spcAft>
              <a:buSzPts val="1100"/>
              <a:buChar char="➢"/>
            </a:pPr>
            <a:r>
              <a:rPr lang="en" sz="1100"/>
              <a:t>Data transformation and alerting services</a:t>
            </a:r>
            <a:endParaRPr sz="1100"/>
          </a:p>
          <a:p>
            <a:pPr indent="-298450" lvl="0" marL="457200" rtl="0" algn="l">
              <a:lnSpc>
                <a:spcPct val="115000"/>
              </a:lnSpc>
              <a:spcBef>
                <a:spcPts val="0"/>
              </a:spcBef>
              <a:spcAft>
                <a:spcPts val="0"/>
              </a:spcAft>
              <a:buSzPts val="1100"/>
              <a:buChar char="➢"/>
            </a:pPr>
            <a:r>
              <a:rPr lang="en" sz="1100"/>
              <a:t>South services: Collect data from sensors and other Fledge systems</a:t>
            </a:r>
            <a:endParaRPr sz="1100"/>
          </a:p>
          <a:p>
            <a:pPr indent="-298450" lvl="0" marL="457200" rtl="0" algn="l">
              <a:lnSpc>
                <a:spcPct val="115000"/>
              </a:lnSpc>
              <a:spcBef>
                <a:spcPts val="0"/>
              </a:spcBef>
              <a:spcAft>
                <a:spcPts val="0"/>
              </a:spcAft>
              <a:buSzPts val="1100"/>
              <a:buChar char="➢"/>
            </a:pPr>
            <a:r>
              <a:rPr lang="en" sz="1100"/>
              <a:t>North services: Transmit data to historians and other systems</a:t>
            </a:r>
            <a:endParaRPr sz="1100"/>
          </a:p>
          <a:p>
            <a:pPr indent="-298450" lvl="0" marL="457200" rtl="0" algn="l">
              <a:lnSpc>
                <a:spcPct val="115000"/>
              </a:lnSpc>
              <a:spcBef>
                <a:spcPts val="0"/>
              </a:spcBef>
              <a:spcAft>
                <a:spcPts val="0"/>
              </a:spcAft>
              <a:buSzPts val="1100"/>
              <a:buChar char="➢"/>
            </a:pPr>
            <a:r>
              <a:rPr lang="en" sz="1100"/>
              <a:t>Edge data processing applications</a:t>
            </a:r>
            <a:endParaRPr sz="1100"/>
          </a:p>
          <a:p>
            <a:pPr indent="0" lvl="0" marL="0" rtl="0" algn="l">
              <a:lnSpc>
                <a:spcPct val="115000"/>
              </a:lnSpc>
              <a:spcBef>
                <a:spcPts val="0"/>
              </a:spcBef>
              <a:spcAft>
                <a:spcPts val="0"/>
              </a:spcAft>
              <a:buNone/>
            </a:pPr>
            <a:r>
              <a:t/>
            </a:r>
            <a:endParaRPr sz="1100"/>
          </a:p>
        </p:txBody>
      </p:sp>
      <p:sp>
        <p:nvSpPr>
          <p:cNvPr id="364" name="Google Shape;364;p46"/>
          <p:cNvSpPr txBox="1"/>
          <p:nvPr/>
        </p:nvSpPr>
        <p:spPr>
          <a:xfrm>
            <a:off x="272250" y="504025"/>
            <a:ext cx="86265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950">
                <a:solidFill>
                  <a:srgbClr val="172B4D"/>
                </a:solidFill>
                <a:highlight>
                  <a:schemeClr val="lt1"/>
                </a:highlight>
                <a:latin typeface="Roboto"/>
                <a:ea typeface="Roboto"/>
                <a:cs typeface="Roboto"/>
                <a:sym typeface="Roboto"/>
              </a:rPr>
              <a:t>Provides </a:t>
            </a:r>
            <a:r>
              <a:rPr lang="en" sz="1000">
                <a:solidFill>
                  <a:srgbClr val="404040"/>
                </a:solidFill>
                <a:highlight>
                  <a:srgbClr val="FCFCFC"/>
                </a:highlight>
              </a:rPr>
              <a:t>modular </a:t>
            </a:r>
            <a:r>
              <a:rPr b="1" lang="en" sz="1000">
                <a:solidFill>
                  <a:srgbClr val="404040"/>
                </a:solidFill>
                <a:highlight>
                  <a:srgbClr val="FCFCFC"/>
                </a:highlight>
              </a:rPr>
              <a:t>microservices architecture</a:t>
            </a:r>
            <a:r>
              <a:rPr lang="en" sz="1000">
                <a:solidFill>
                  <a:srgbClr val="404040"/>
                </a:solidFill>
                <a:highlight>
                  <a:srgbClr val="FCFCFC"/>
                </a:highlight>
              </a:rPr>
              <a:t> including sensor </a:t>
            </a:r>
            <a:r>
              <a:rPr b="1" lang="en" sz="1000">
                <a:solidFill>
                  <a:srgbClr val="404040"/>
                </a:solidFill>
                <a:highlight>
                  <a:srgbClr val="FCFCFC"/>
                </a:highlight>
              </a:rPr>
              <a:t>data collection, storage, processing and forwarding</a:t>
            </a:r>
            <a:r>
              <a:rPr lang="en" sz="1000">
                <a:solidFill>
                  <a:srgbClr val="404040"/>
                </a:solidFill>
                <a:highlight>
                  <a:srgbClr val="FCFCFC"/>
                </a:highlight>
              </a:rPr>
              <a:t> to historians, Enterprise systems and Cloud-based services.</a:t>
            </a:r>
            <a:endParaRPr b="1" sz="800"/>
          </a:p>
          <a:p>
            <a:pPr indent="0" lvl="0" marL="0" rtl="0" algn="l">
              <a:lnSpc>
                <a:spcPct val="115000"/>
              </a:lnSpc>
              <a:spcBef>
                <a:spcPts val="0"/>
              </a:spcBef>
              <a:spcAft>
                <a:spcPts val="0"/>
              </a:spcAft>
              <a:buClr>
                <a:schemeClr val="dk1"/>
              </a:buClr>
              <a:buSzPts val="1100"/>
              <a:buFont typeface="Arial"/>
              <a:buNone/>
            </a:pPr>
            <a:r>
              <a:rPr b="1" lang="en" sz="900"/>
              <a:t>Components in blue are plugins.</a:t>
            </a:r>
            <a:r>
              <a:rPr lang="en" sz="900"/>
              <a:t> Plugins are light-weight modules that enable Fledge to be extended. There are a variety of types of plugins: south-facing, north-facing, storage engine, filters, event rules and event delivery mechanisms. Plugins can be written in python (for fast development) or C++ (for high performance).</a:t>
            </a:r>
            <a:endParaRPr sz="900"/>
          </a:p>
          <a:p>
            <a:pPr indent="0" lvl="0" marL="0" rtl="0" algn="l">
              <a:lnSpc>
                <a:spcPct val="115000"/>
              </a:lnSpc>
              <a:spcBef>
                <a:spcPts val="0"/>
              </a:spcBef>
              <a:spcAft>
                <a:spcPts val="0"/>
              </a:spcAft>
              <a:buClr>
                <a:schemeClr val="dk1"/>
              </a:buClr>
              <a:buSzPts val="1100"/>
              <a:buFont typeface="Arial"/>
              <a:buNone/>
            </a:pPr>
            <a:r>
              <a:rPr b="1" lang="en" sz="900"/>
              <a:t>Components in green are microservices.</a:t>
            </a:r>
            <a:r>
              <a:rPr lang="en" sz="900"/>
              <a:t> They can co-exist in the same operating environment or they can be distributed across multiple environments.</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rtl="0" algn="l">
              <a:lnSpc>
                <a:spcPct val="115000"/>
              </a:lnSpc>
              <a:spcBef>
                <a:spcPts val="0"/>
              </a:spcBef>
              <a:spcAft>
                <a:spcPts val="0"/>
              </a:spcAft>
              <a:buNone/>
            </a:pPr>
            <a:r>
              <a:t/>
            </a:r>
            <a:endParaRPr sz="900"/>
          </a:p>
        </p:txBody>
      </p:sp>
      <p:sp>
        <p:nvSpPr>
          <p:cNvPr id="365" name="Google Shape;365;p46"/>
          <p:cNvSpPr txBox="1"/>
          <p:nvPr/>
        </p:nvSpPr>
        <p:spPr>
          <a:xfrm>
            <a:off x="0" y="4590025"/>
            <a:ext cx="9144000" cy="572700"/>
          </a:xfrm>
          <a:prstGeom prst="rect">
            <a:avLst/>
          </a:prstGeom>
          <a:solidFill>
            <a:srgbClr val="6AA84F"/>
          </a:solid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Plugin architecture to extend functionality of system either statically or dynamically</a:t>
            </a:r>
            <a:endParaRPr sz="1000"/>
          </a:p>
          <a:p>
            <a:pPr indent="-292100" lvl="0" marL="457200" rtl="0" algn="l">
              <a:spcBef>
                <a:spcPts val="0"/>
              </a:spcBef>
              <a:spcAft>
                <a:spcPts val="0"/>
              </a:spcAft>
              <a:buSzPts val="1000"/>
              <a:buChar char="●"/>
            </a:pPr>
            <a:r>
              <a:rPr lang="en" sz="1000"/>
              <a:t>Large list of Plugin supported for south plugin for support number of IOT devices and new Plugin can be easily added by using plugin framework. </a:t>
            </a:r>
            <a:endParaRPr sz="1000"/>
          </a:p>
          <a:p>
            <a:pPr indent="-292100" lvl="0" marL="457200" rtl="0" algn="l">
              <a:spcBef>
                <a:spcPts val="0"/>
              </a:spcBef>
              <a:spcAft>
                <a:spcPts val="0"/>
              </a:spcAft>
              <a:buSzPts val="1000"/>
              <a:buChar char="●"/>
            </a:pPr>
            <a:r>
              <a:rPr lang="en" sz="1000"/>
              <a:t>Code is in C++ for performance and support development in python as well for easy development</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aphicFrame>
        <p:nvGraphicFramePr>
          <p:cNvPr id="370" name="Google Shape;370;p47"/>
          <p:cNvGraphicFramePr/>
          <p:nvPr/>
        </p:nvGraphicFramePr>
        <p:xfrm>
          <a:off x="207125" y="638085"/>
          <a:ext cx="3000000" cy="3000000"/>
        </p:xfrm>
        <a:graphic>
          <a:graphicData uri="http://schemas.openxmlformats.org/drawingml/2006/table">
            <a:tbl>
              <a:tblPr>
                <a:noFill/>
                <a:tableStyleId>{08A6A4DA-D3DA-47B1-A38B-90980F7EC516}</a:tableStyleId>
              </a:tblPr>
              <a:tblGrid>
                <a:gridCol w="1047600"/>
                <a:gridCol w="7437825"/>
              </a:tblGrid>
              <a:tr h="752175">
                <a:tc>
                  <a:txBody>
                    <a:bodyPr/>
                    <a:lstStyle/>
                    <a:p>
                      <a:pPr indent="0" lvl="0" marL="0" rtl="0" algn="l">
                        <a:lnSpc>
                          <a:spcPct val="150000"/>
                        </a:lnSpc>
                        <a:spcBef>
                          <a:spcPts val="0"/>
                        </a:spcBef>
                        <a:spcAft>
                          <a:spcPts val="400"/>
                        </a:spcAft>
                        <a:buClr>
                          <a:schemeClr val="dk1"/>
                        </a:buClr>
                        <a:buSzPts val="852"/>
                        <a:buFont typeface="Arial"/>
                        <a:buNone/>
                      </a:pPr>
                      <a:r>
                        <a:rPr b="1" lang="en" sz="914">
                          <a:solidFill>
                            <a:srgbClr val="404040"/>
                          </a:solidFill>
                          <a:highlight>
                            <a:srgbClr val="FCFCFC"/>
                          </a:highlight>
                        </a:rPr>
                        <a:t>Storage Layer</a:t>
                      </a:r>
                      <a:endParaRPr b="1" sz="500"/>
                    </a:p>
                  </a:txBody>
                  <a:tcPr marT="91425" marB="91425" marR="91425" marL="91425"/>
                </a:tc>
                <a:tc>
                  <a:txBody>
                    <a:bodyPr/>
                    <a:lstStyle/>
                    <a:p>
                      <a:pPr indent="0" lvl="0" marL="0" rtl="0" algn="l">
                        <a:lnSpc>
                          <a:spcPct val="150000"/>
                        </a:lnSpc>
                        <a:spcBef>
                          <a:spcPts val="0"/>
                        </a:spcBef>
                        <a:spcAft>
                          <a:spcPts val="0"/>
                        </a:spcAft>
                        <a:buNone/>
                      </a:pPr>
                      <a:r>
                        <a:rPr lang="en" sz="1014">
                          <a:solidFill>
                            <a:srgbClr val="404040"/>
                          </a:solidFill>
                          <a:highlight>
                            <a:srgbClr val="FCFCFC"/>
                          </a:highlight>
                        </a:rPr>
                        <a:t>Provides two functions: </a:t>
                      </a:r>
                      <a:endParaRPr sz="1014">
                        <a:solidFill>
                          <a:srgbClr val="404040"/>
                        </a:solidFill>
                        <a:highlight>
                          <a:srgbClr val="FCFCFC"/>
                        </a:highlight>
                      </a:endParaRPr>
                    </a:p>
                    <a:p>
                      <a:pPr indent="-293469" lvl="0" marL="457200" marR="0" rtl="0" algn="l">
                        <a:lnSpc>
                          <a:spcPct val="150000"/>
                        </a:lnSpc>
                        <a:spcBef>
                          <a:spcPts val="0"/>
                        </a:spcBef>
                        <a:spcAft>
                          <a:spcPts val="0"/>
                        </a:spcAft>
                        <a:buClr>
                          <a:srgbClr val="404040"/>
                        </a:buClr>
                        <a:buSzPts val="1022"/>
                        <a:buChar char="❖"/>
                      </a:pPr>
                      <a:r>
                        <a:rPr lang="en" sz="1021">
                          <a:solidFill>
                            <a:srgbClr val="404040"/>
                          </a:solidFill>
                          <a:highlight>
                            <a:srgbClr val="FCFCFC"/>
                          </a:highlight>
                        </a:rPr>
                        <a:t>maintenance of Fledge configuration and run-time state</a:t>
                      </a:r>
                      <a:endParaRPr sz="1021">
                        <a:solidFill>
                          <a:srgbClr val="404040"/>
                        </a:solidFill>
                        <a:highlight>
                          <a:srgbClr val="FCFCFC"/>
                        </a:highlight>
                      </a:endParaRPr>
                    </a:p>
                    <a:p>
                      <a:pPr indent="-293469" lvl="0" marL="457200" marR="0" rtl="0" algn="l">
                        <a:lnSpc>
                          <a:spcPct val="150000"/>
                        </a:lnSpc>
                        <a:spcBef>
                          <a:spcPts val="0"/>
                        </a:spcBef>
                        <a:spcAft>
                          <a:spcPts val="0"/>
                        </a:spcAft>
                        <a:buClr>
                          <a:srgbClr val="404040"/>
                        </a:buClr>
                        <a:buSzPts val="1022"/>
                        <a:buChar char="❖"/>
                      </a:pPr>
                      <a:r>
                        <a:rPr lang="en" sz="1021">
                          <a:solidFill>
                            <a:srgbClr val="404040"/>
                          </a:solidFill>
                          <a:highlight>
                            <a:srgbClr val="FCFCFC"/>
                          </a:highlight>
                        </a:rPr>
                        <a:t>storage/buffe</a:t>
                      </a:r>
                      <a:r>
                        <a:rPr lang="en" sz="1014">
                          <a:solidFill>
                            <a:srgbClr val="404040"/>
                          </a:solidFill>
                          <a:highlight>
                            <a:srgbClr val="FCFCFC"/>
                          </a:highlight>
                        </a:rPr>
                        <a:t>ring of asset data</a:t>
                      </a:r>
                      <a:endParaRPr b="1" sz="600">
                        <a:solidFill>
                          <a:schemeClr val="dk1"/>
                        </a:solidFill>
                        <a:highlight>
                          <a:schemeClr val="lt1"/>
                        </a:highlight>
                      </a:endParaRPr>
                    </a:p>
                  </a:txBody>
                  <a:tcPr marT="91425" marB="91425" marR="91425" marL="91425"/>
                </a:tc>
              </a:tr>
              <a:tr h="534475">
                <a:tc>
                  <a:txBody>
                    <a:bodyPr/>
                    <a:lstStyle/>
                    <a:p>
                      <a:pPr indent="0" lvl="0" marL="0" rtl="0" algn="l">
                        <a:lnSpc>
                          <a:spcPct val="150000"/>
                        </a:lnSpc>
                        <a:spcBef>
                          <a:spcPts val="0"/>
                        </a:spcBef>
                        <a:spcAft>
                          <a:spcPts val="400"/>
                        </a:spcAft>
                        <a:buNone/>
                      </a:pPr>
                      <a:r>
                        <a:rPr b="1" lang="en" sz="914">
                          <a:solidFill>
                            <a:srgbClr val="404040"/>
                          </a:solidFill>
                          <a:highlight>
                            <a:srgbClr val="FCFCFC"/>
                          </a:highlight>
                        </a:rPr>
                        <a:t>Southbound Microservices</a:t>
                      </a:r>
                      <a:endParaRPr b="1" sz="500"/>
                    </a:p>
                  </a:txBody>
                  <a:tcPr marT="91425" marB="91425" marR="91425" marL="91425"/>
                </a:tc>
                <a:tc>
                  <a:txBody>
                    <a:bodyPr/>
                    <a:lstStyle/>
                    <a:p>
                      <a:pPr indent="0" lvl="0" marL="0" rtl="0" algn="l">
                        <a:lnSpc>
                          <a:spcPct val="150000"/>
                        </a:lnSpc>
                        <a:spcBef>
                          <a:spcPts val="0"/>
                        </a:spcBef>
                        <a:spcAft>
                          <a:spcPts val="0"/>
                        </a:spcAft>
                        <a:buNone/>
                      </a:pPr>
                      <a:r>
                        <a:rPr lang="en" sz="1014">
                          <a:solidFill>
                            <a:srgbClr val="404040"/>
                          </a:solidFill>
                          <a:highlight>
                            <a:srgbClr val="FCFCFC"/>
                          </a:highlight>
                        </a:rPr>
                        <a:t>Provide bi-directional communication of </a:t>
                      </a:r>
                      <a:r>
                        <a:rPr b="1" lang="en" sz="1014">
                          <a:solidFill>
                            <a:srgbClr val="404040"/>
                          </a:solidFill>
                          <a:highlight>
                            <a:srgbClr val="FCFCFC"/>
                          </a:highlight>
                        </a:rPr>
                        <a:t>data and metadata between Edge devices, such as sensors, actuators or PLCs</a:t>
                      </a:r>
                      <a:r>
                        <a:rPr lang="en" sz="1014">
                          <a:solidFill>
                            <a:srgbClr val="404040"/>
                          </a:solidFill>
                          <a:highlight>
                            <a:srgbClr val="FCFCFC"/>
                          </a:highlight>
                        </a:rPr>
                        <a:t> and Fledge</a:t>
                      </a:r>
                      <a:endParaRPr b="1" sz="600">
                        <a:solidFill>
                          <a:schemeClr val="dk1"/>
                        </a:solidFill>
                        <a:highlight>
                          <a:schemeClr val="lt1"/>
                        </a:highlight>
                      </a:endParaRPr>
                    </a:p>
                  </a:txBody>
                  <a:tcPr marT="91425" marB="91425" marR="91425" marL="91425"/>
                </a:tc>
              </a:tr>
              <a:tr h="534475">
                <a:tc>
                  <a:txBody>
                    <a:bodyPr/>
                    <a:lstStyle/>
                    <a:p>
                      <a:pPr indent="0" lvl="0" marL="0" rtl="0" algn="l">
                        <a:lnSpc>
                          <a:spcPct val="150000"/>
                        </a:lnSpc>
                        <a:spcBef>
                          <a:spcPts val="0"/>
                        </a:spcBef>
                        <a:spcAft>
                          <a:spcPts val="400"/>
                        </a:spcAft>
                        <a:buNone/>
                      </a:pPr>
                      <a:r>
                        <a:rPr b="1" lang="en" sz="914">
                          <a:solidFill>
                            <a:srgbClr val="404040"/>
                          </a:solidFill>
                          <a:highlight>
                            <a:srgbClr val="FCFCFC"/>
                          </a:highlight>
                        </a:rPr>
                        <a:t>Northbound Microservices</a:t>
                      </a:r>
                      <a:endParaRPr b="1" sz="500"/>
                    </a:p>
                  </a:txBody>
                  <a:tcPr marT="91425" marB="91425" marR="91425" marL="91425"/>
                </a:tc>
                <a:tc>
                  <a:txBody>
                    <a:bodyPr/>
                    <a:lstStyle/>
                    <a:p>
                      <a:pPr indent="0" lvl="0" marL="0" rtl="0" algn="l">
                        <a:lnSpc>
                          <a:spcPct val="150000"/>
                        </a:lnSpc>
                        <a:spcBef>
                          <a:spcPts val="0"/>
                        </a:spcBef>
                        <a:spcAft>
                          <a:spcPts val="0"/>
                        </a:spcAft>
                        <a:buNone/>
                      </a:pPr>
                      <a:r>
                        <a:rPr lang="en" sz="1014">
                          <a:solidFill>
                            <a:srgbClr val="404040"/>
                          </a:solidFill>
                          <a:highlight>
                            <a:srgbClr val="FCFCFC"/>
                          </a:highlight>
                        </a:rPr>
                        <a:t>Provide bi-directional communication of data and metadata between the Fledge platform and larger systems located locally or in the cloud. </a:t>
                      </a:r>
                      <a:endParaRPr sz="600">
                        <a:solidFill>
                          <a:schemeClr val="dk1"/>
                        </a:solidFill>
                        <a:highlight>
                          <a:schemeClr val="lt1"/>
                        </a:highlight>
                      </a:endParaRPr>
                    </a:p>
                  </a:txBody>
                  <a:tcPr marT="91425" marB="91425" marR="91425" marL="114300"/>
                </a:tc>
              </a:tr>
              <a:tr h="975425">
                <a:tc>
                  <a:txBody>
                    <a:bodyPr/>
                    <a:lstStyle/>
                    <a:p>
                      <a:pPr indent="0" lvl="0" marL="0" rtl="0" algn="l">
                        <a:lnSpc>
                          <a:spcPct val="150000"/>
                        </a:lnSpc>
                        <a:spcBef>
                          <a:spcPts val="0"/>
                        </a:spcBef>
                        <a:spcAft>
                          <a:spcPts val="400"/>
                        </a:spcAft>
                        <a:buClr>
                          <a:schemeClr val="dk1"/>
                        </a:buClr>
                        <a:buSzPts val="688"/>
                        <a:buFont typeface="Arial"/>
                        <a:buNone/>
                      </a:pPr>
                      <a:r>
                        <a:rPr b="1" lang="en" sz="914">
                          <a:solidFill>
                            <a:srgbClr val="404040"/>
                          </a:solidFill>
                          <a:highlight>
                            <a:srgbClr val="FCFCFC"/>
                          </a:highlight>
                        </a:rPr>
                        <a:t>Filters</a:t>
                      </a:r>
                      <a:endParaRPr b="1" sz="700"/>
                    </a:p>
                  </a:txBody>
                  <a:tcPr marT="91425" marB="91425" marR="91425" marL="91425"/>
                </a:tc>
                <a:tc>
                  <a:txBody>
                    <a:bodyPr/>
                    <a:lstStyle/>
                    <a:p>
                      <a:pPr indent="-293469" lvl="0" marL="457200" rtl="0" algn="l">
                        <a:lnSpc>
                          <a:spcPct val="150000"/>
                        </a:lnSpc>
                        <a:spcBef>
                          <a:spcPts val="0"/>
                        </a:spcBef>
                        <a:spcAft>
                          <a:spcPts val="0"/>
                        </a:spcAft>
                        <a:buClr>
                          <a:srgbClr val="404040"/>
                        </a:buClr>
                        <a:buSzPts val="1022"/>
                        <a:buChar char="❖"/>
                      </a:pPr>
                      <a:r>
                        <a:rPr lang="en" sz="1021">
                          <a:solidFill>
                            <a:srgbClr val="404040"/>
                          </a:solidFill>
                          <a:highlight>
                            <a:srgbClr val="FCFCFC"/>
                          </a:highlight>
                        </a:rPr>
                        <a:t>Filters are plugins which modify streams of data that flow through Fledge. </a:t>
                      </a:r>
                      <a:endParaRPr sz="1021">
                        <a:solidFill>
                          <a:srgbClr val="404040"/>
                        </a:solidFill>
                        <a:highlight>
                          <a:srgbClr val="FCFCFC"/>
                        </a:highlight>
                      </a:endParaRPr>
                    </a:p>
                    <a:p>
                      <a:pPr indent="-293469" lvl="0" marL="457200" rtl="0" algn="l">
                        <a:lnSpc>
                          <a:spcPct val="150000"/>
                        </a:lnSpc>
                        <a:spcBef>
                          <a:spcPts val="0"/>
                        </a:spcBef>
                        <a:spcAft>
                          <a:spcPts val="0"/>
                        </a:spcAft>
                        <a:buClr>
                          <a:srgbClr val="404040"/>
                        </a:buClr>
                        <a:buSzPts val="1022"/>
                        <a:buChar char="❖"/>
                      </a:pPr>
                      <a:r>
                        <a:rPr lang="en" sz="1021">
                          <a:solidFill>
                            <a:srgbClr val="404040"/>
                          </a:solidFill>
                          <a:highlight>
                            <a:srgbClr val="FCFCFC"/>
                          </a:highlight>
                        </a:rPr>
                        <a:t>Can be deployed at ingress (in a South service), or at egress (in a North service). </a:t>
                      </a:r>
                      <a:endParaRPr sz="1021">
                        <a:solidFill>
                          <a:srgbClr val="404040"/>
                        </a:solidFill>
                        <a:highlight>
                          <a:srgbClr val="FCFCFC"/>
                        </a:highlight>
                      </a:endParaRPr>
                    </a:p>
                    <a:p>
                      <a:pPr indent="-293469" lvl="0" marL="457200" rtl="0" algn="l">
                        <a:lnSpc>
                          <a:spcPct val="150000"/>
                        </a:lnSpc>
                        <a:spcBef>
                          <a:spcPts val="0"/>
                        </a:spcBef>
                        <a:spcAft>
                          <a:spcPts val="0"/>
                        </a:spcAft>
                        <a:buClr>
                          <a:srgbClr val="404040"/>
                        </a:buClr>
                        <a:buSzPts val="1022"/>
                        <a:buChar char="❖"/>
                      </a:pPr>
                      <a:r>
                        <a:rPr lang="en" sz="1021">
                          <a:solidFill>
                            <a:srgbClr val="404040"/>
                          </a:solidFill>
                          <a:highlight>
                            <a:srgbClr val="FCFCFC"/>
                          </a:highlight>
                        </a:rPr>
                        <a:t>Ingress filters are used to transform or enrich data, and egress filters are used to reduce flow to northbound pipes and infrastructure, i.e. by compressing or reducing data that flows out.</a:t>
                      </a:r>
                      <a:endParaRPr sz="600">
                        <a:solidFill>
                          <a:schemeClr val="dk1"/>
                        </a:solidFill>
                        <a:highlight>
                          <a:schemeClr val="lt1"/>
                        </a:highlight>
                      </a:endParaRPr>
                    </a:p>
                  </a:txBody>
                  <a:tcPr marT="91425" marB="91425" marR="91425" marL="91425"/>
                </a:tc>
              </a:tr>
              <a:tr h="1539625">
                <a:tc>
                  <a:txBody>
                    <a:bodyPr/>
                    <a:lstStyle/>
                    <a:p>
                      <a:pPr indent="0" lvl="0" marL="0" rtl="0" algn="l">
                        <a:lnSpc>
                          <a:spcPct val="150000"/>
                        </a:lnSpc>
                        <a:spcBef>
                          <a:spcPts val="0"/>
                        </a:spcBef>
                        <a:spcAft>
                          <a:spcPts val="0"/>
                        </a:spcAft>
                        <a:buClr>
                          <a:schemeClr val="dk1"/>
                        </a:buClr>
                        <a:buSzPts val="688"/>
                        <a:buFont typeface="Arial"/>
                        <a:buNone/>
                      </a:pPr>
                      <a:r>
                        <a:rPr b="1" lang="en" sz="914">
                          <a:solidFill>
                            <a:srgbClr val="404040"/>
                          </a:solidFill>
                          <a:highlight>
                            <a:srgbClr val="FCFCFC"/>
                          </a:highlight>
                        </a:rPr>
                        <a:t>Event Engine</a:t>
                      </a:r>
                      <a:endParaRPr b="1" sz="914">
                        <a:solidFill>
                          <a:srgbClr val="404040"/>
                        </a:solidFill>
                        <a:highlight>
                          <a:srgbClr val="FCFCFC"/>
                        </a:highlight>
                      </a:endParaRPr>
                    </a:p>
                  </a:txBody>
                  <a:tcPr marT="91425" marB="91425" marR="91425" marL="91425"/>
                </a:tc>
                <a:tc>
                  <a:txBody>
                    <a:bodyPr/>
                    <a:lstStyle/>
                    <a:p>
                      <a:pPr indent="0" lvl="0" marL="0" rtl="0" algn="l">
                        <a:lnSpc>
                          <a:spcPct val="150000"/>
                        </a:lnSpc>
                        <a:spcBef>
                          <a:spcPts val="0"/>
                        </a:spcBef>
                        <a:spcAft>
                          <a:spcPts val="0"/>
                        </a:spcAft>
                        <a:buClr>
                          <a:schemeClr val="dk1"/>
                        </a:buClr>
                        <a:buSzPts val="688"/>
                        <a:buFont typeface="Arial"/>
                        <a:buNone/>
                      </a:pPr>
                      <a:r>
                        <a:rPr lang="en" sz="1021">
                          <a:solidFill>
                            <a:srgbClr val="404040"/>
                          </a:solidFill>
                          <a:highlight>
                            <a:srgbClr val="FCFCFC"/>
                          </a:highlight>
                        </a:rPr>
                        <a:t>Maintains zero or more rule/action pairs. Each rule subscribes to desired asset data, and evaluates it. If the rule triggers, its associated action is executed.</a:t>
                      </a:r>
                      <a:endParaRPr sz="1021">
                        <a:solidFill>
                          <a:srgbClr val="404040"/>
                        </a:solidFill>
                        <a:highlight>
                          <a:srgbClr val="FCFCFC"/>
                        </a:highlight>
                      </a:endParaRPr>
                    </a:p>
                    <a:p>
                      <a:pPr indent="-293469" lvl="0" marL="457200" rtl="0" algn="l">
                        <a:lnSpc>
                          <a:spcPct val="150000"/>
                        </a:lnSpc>
                        <a:spcBef>
                          <a:spcPts val="0"/>
                        </a:spcBef>
                        <a:spcAft>
                          <a:spcPts val="0"/>
                        </a:spcAft>
                        <a:buClr>
                          <a:srgbClr val="404040"/>
                        </a:buClr>
                        <a:buSzPts val="1022"/>
                        <a:buChar char="❖"/>
                      </a:pPr>
                      <a:r>
                        <a:rPr b="1" lang="en" sz="1021">
                          <a:solidFill>
                            <a:srgbClr val="404040"/>
                          </a:solidFill>
                          <a:highlight>
                            <a:srgbClr val="FCFCFC"/>
                          </a:highlight>
                        </a:rPr>
                        <a:t>Data Subscriptions:</a:t>
                      </a:r>
                      <a:r>
                        <a:rPr lang="en" sz="1021">
                          <a:solidFill>
                            <a:srgbClr val="404040"/>
                          </a:solidFill>
                          <a:highlight>
                            <a:srgbClr val="FCFCFC"/>
                          </a:highlight>
                        </a:rPr>
                        <a:t> Rules can evaluate every data point for a specified asset</a:t>
                      </a:r>
                      <a:endParaRPr sz="1021">
                        <a:solidFill>
                          <a:srgbClr val="404040"/>
                        </a:solidFill>
                        <a:highlight>
                          <a:srgbClr val="FCFCFC"/>
                        </a:highlight>
                      </a:endParaRPr>
                    </a:p>
                    <a:p>
                      <a:pPr indent="-293469" lvl="0" marL="457200" rtl="0" algn="l">
                        <a:lnSpc>
                          <a:spcPct val="150000"/>
                        </a:lnSpc>
                        <a:spcBef>
                          <a:spcPts val="0"/>
                        </a:spcBef>
                        <a:spcAft>
                          <a:spcPts val="0"/>
                        </a:spcAft>
                        <a:buClr>
                          <a:srgbClr val="404040"/>
                        </a:buClr>
                        <a:buSzPts val="1022"/>
                        <a:buChar char="❖"/>
                      </a:pPr>
                      <a:r>
                        <a:rPr b="1" lang="en" sz="1021">
                          <a:solidFill>
                            <a:srgbClr val="404040"/>
                          </a:solidFill>
                          <a:highlight>
                            <a:srgbClr val="FCFCFC"/>
                          </a:highlight>
                        </a:rPr>
                        <a:t>Rules:</a:t>
                      </a:r>
                      <a:r>
                        <a:rPr lang="en" sz="1021">
                          <a:solidFill>
                            <a:srgbClr val="404040"/>
                          </a:solidFill>
                          <a:highlight>
                            <a:srgbClr val="FCFCFC"/>
                          </a:highlight>
                        </a:rPr>
                        <a:t> the most basic rule evaluates if values are over/under a specified threshold. </a:t>
                      </a:r>
                      <a:endParaRPr sz="1021">
                        <a:solidFill>
                          <a:srgbClr val="404040"/>
                        </a:solidFill>
                        <a:highlight>
                          <a:srgbClr val="FCFCFC"/>
                        </a:highlight>
                      </a:endParaRPr>
                    </a:p>
                    <a:p>
                      <a:pPr indent="-293469" lvl="0" marL="457200" rtl="0" algn="l">
                        <a:lnSpc>
                          <a:spcPct val="150000"/>
                        </a:lnSpc>
                        <a:spcBef>
                          <a:spcPts val="0"/>
                        </a:spcBef>
                        <a:spcAft>
                          <a:spcPts val="0"/>
                        </a:spcAft>
                        <a:buClr>
                          <a:srgbClr val="404040"/>
                        </a:buClr>
                        <a:buSzPts val="1022"/>
                        <a:buChar char="❖"/>
                      </a:pPr>
                      <a:r>
                        <a:rPr b="1" lang="en" sz="1021">
                          <a:solidFill>
                            <a:srgbClr val="404040"/>
                          </a:solidFill>
                          <a:highlight>
                            <a:srgbClr val="FCFCFC"/>
                          </a:highlight>
                        </a:rPr>
                        <a:t>Actions</a:t>
                      </a:r>
                      <a:r>
                        <a:rPr lang="en" sz="1021">
                          <a:solidFill>
                            <a:srgbClr val="404040"/>
                          </a:solidFill>
                          <a:highlight>
                            <a:srgbClr val="FCFCFC"/>
                          </a:highlight>
                        </a:rPr>
                        <a:t>: A variety of delivery mechanisms exist to execute a python application, or create arbitrary data, or email/slack/hangout/communicate a message.</a:t>
                      </a:r>
                      <a:endParaRPr sz="1021">
                        <a:solidFill>
                          <a:srgbClr val="404040"/>
                        </a:solidFill>
                        <a:highlight>
                          <a:srgbClr val="FCFCFC"/>
                        </a:highlight>
                      </a:endParaRPr>
                    </a:p>
                  </a:txBody>
                  <a:tcPr marT="91425" marB="91425" marR="91425" marL="91425"/>
                </a:tc>
              </a:tr>
            </a:tbl>
          </a:graphicData>
        </a:graphic>
      </p:graphicFrame>
      <p:sp>
        <p:nvSpPr>
          <p:cNvPr id="371" name="Google Shape;371;p47"/>
          <p:cNvSpPr txBox="1"/>
          <p:nvPr/>
        </p:nvSpPr>
        <p:spPr>
          <a:xfrm>
            <a:off x="152675" y="37450"/>
            <a:ext cx="3905100" cy="554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400">
                <a:solidFill>
                  <a:srgbClr val="BF9000"/>
                </a:solidFill>
              </a:rPr>
              <a:t>Fledge Services</a:t>
            </a:r>
            <a:endParaRPr sz="2400">
              <a:solidFill>
                <a:srgbClr val="BF9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nvSpPr>
        <p:spPr>
          <a:xfrm>
            <a:off x="199775" y="253425"/>
            <a:ext cx="6322200" cy="600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700">
                <a:solidFill>
                  <a:schemeClr val="lt1"/>
                </a:solidFill>
                <a:latin typeface="Nunito"/>
                <a:ea typeface="Nunito"/>
                <a:cs typeface="Nunito"/>
                <a:sym typeface="Nunito"/>
              </a:rPr>
              <a:t>Fledge</a:t>
            </a:r>
            <a:r>
              <a:rPr lang="en" sz="2700">
                <a:solidFill>
                  <a:schemeClr val="lt1"/>
                </a:solidFill>
                <a:latin typeface="Nunito"/>
                <a:ea typeface="Nunito"/>
                <a:cs typeface="Nunito"/>
                <a:sym typeface="Nunito"/>
              </a:rPr>
              <a:t> data flow</a:t>
            </a:r>
            <a:endParaRPr sz="2700">
              <a:solidFill>
                <a:schemeClr val="lt1"/>
              </a:solidFill>
              <a:latin typeface="Nunito"/>
              <a:ea typeface="Nunito"/>
              <a:cs typeface="Nunito"/>
              <a:sym typeface="Nunito"/>
            </a:endParaRPr>
          </a:p>
        </p:txBody>
      </p:sp>
      <p:pic>
        <p:nvPicPr>
          <p:cNvPr id="377" name="Google Shape;377;p48"/>
          <p:cNvPicPr preferRelativeResize="0"/>
          <p:nvPr/>
        </p:nvPicPr>
        <p:blipFill>
          <a:blip r:embed="rId3">
            <a:alphaModFix/>
          </a:blip>
          <a:stretch>
            <a:fillRect/>
          </a:stretch>
        </p:blipFill>
        <p:spPr>
          <a:xfrm>
            <a:off x="3470475" y="1271050"/>
            <a:ext cx="4909600" cy="2475550"/>
          </a:xfrm>
          <a:prstGeom prst="rect">
            <a:avLst/>
          </a:prstGeom>
          <a:noFill/>
          <a:ln>
            <a:noFill/>
          </a:ln>
        </p:spPr>
      </p:pic>
      <p:sp>
        <p:nvSpPr>
          <p:cNvPr id="378" name="Google Shape;378;p48"/>
          <p:cNvSpPr/>
          <p:nvPr/>
        </p:nvSpPr>
        <p:spPr>
          <a:xfrm>
            <a:off x="3337250" y="3245800"/>
            <a:ext cx="872700" cy="558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8"/>
          <p:cNvSpPr txBox="1"/>
          <p:nvPr/>
        </p:nvSpPr>
        <p:spPr>
          <a:xfrm>
            <a:off x="840575" y="1066125"/>
            <a:ext cx="3193200" cy="302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sz="1200"/>
          </a:p>
          <a:p>
            <a:pPr indent="-285750" lvl="0" marL="457200" rtl="0" algn="l">
              <a:lnSpc>
                <a:spcPct val="115000"/>
              </a:lnSpc>
              <a:spcBef>
                <a:spcPts val="1000"/>
              </a:spcBef>
              <a:spcAft>
                <a:spcPts val="0"/>
              </a:spcAft>
              <a:buSzPts val="900"/>
              <a:buChar char="●"/>
            </a:pPr>
            <a:r>
              <a:rPr lang="en" sz="1200"/>
              <a:t>Collect data from sensors/devices by using south service and protocol plugins</a:t>
            </a:r>
            <a:endParaRPr sz="1200"/>
          </a:p>
          <a:p>
            <a:pPr indent="-304800" lvl="0" marL="457200" rtl="0" algn="l">
              <a:lnSpc>
                <a:spcPct val="115000"/>
              </a:lnSpc>
              <a:spcBef>
                <a:spcPts val="1200"/>
              </a:spcBef>
              <a:spcAft>
                <a:spcPts val="0"/>
              </a:spcAft>
              <a:buSzPts val="1200"/>
              <a:buChar char="●"/>
            </a:pPr>
            <a:r>
              <a:rPr lang="en" sz="1200"/>
              <a:t>Store data in DB </a:t>
            </a:r>
            <a:endParaRPr sz="1200"/>
          </a:p>
          <a:p>
            <a:pPr indent="-304800" lvl="0" marL="457200" rtl="0" algn="l">
              <a:lnSpc>
                <a:spcPct val="115000"/>
              </a:lnSpc>
              <a:spcBef>
                <a:spcPts val="1200"/>
              </a:spcBef>
              <a:spcAft>
                <a:spcPts val="0"/>
              </a:spcAft>
              <a:buSzPts val="1200"/>
              <a:buChar char="●"/>
            </a:pPr>
            <a:r>
              <a:rPr lang="en" sz="1200"/>
              <a:t>Filter and transforms </a:t>
            </a:r>
            <a:r>
              <a:rPr lang="en" sz="1200"/>
              <a:t>data at south and north services</a:t>
            </a:r>
            <a:endParaRPr sz="1200"/>
          </a:p>
          <a:p>
            <a:pPr indent="-304800" lvl="0" marL="457200" rtl="0" algn="l">
              <a:lnSpc>
                <a:spcPct val="115000"/>
              </a:lnSpc>
              <a:spcBef>
                <a:spcPts val="1200"/>
              </a:spcBef>
              <a:spcAft>
                <a:spcPts val="0"/>
              </a:spcAft>
              <a:buSzPts val="1200"/>
              <a:buChar char="●"/>
            </a:pPr>
            <a:r>
              <a:rPr lang="en" sz="1200"/>
              <a:t>Apply rules and send notifications</a:t>
            </a:r>
            <a:endParaRPr sz="1200"/>
          </a:p>
          <a:p>
            <a:pPr indent="-304800" lvl="0" marL="457200" rtl="0" algn="l">
              <a:lnSpc>
                <a:spcPct val="115000"/>
              </a:lnSpc>
              <a:spcBef>
                <a:spcPts val="1200"/>
              </a:spcBef>
              <a:spcAft>
                <a:spcPts val="1200"/>
              </a:spcAft>
              <a:buSzPts val="1200"/>
              <a:buChar char="●"/>
            </a:pPr>
            <a:r>
              <a:rPr lang="en" sz="1200"/>
              <a:t>Export data by North services with north plugins</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type="title"/>
          </p:nvPr>
        </p:nvSpPr>
        <p:spPr>
          <a:xfrm>
            <a:off x="262700" y="165300"/>
            <a:ext cx="7505700" cy="954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400">
                <a:solidFill>
                  <a:srgbClr val="BF9000"/>
                </a:solidFill>
              </a:rPr>
              <a:t>KubeEdge - Open source Public cloud Edge </a:t>
            </a:r>
            <a:endParaRPr sz="2400">
              <a:solidFill>
                <a:srgbClr val="BF9000"/>
              </a:solidFill>
            </a:endParaRPr>
          </a:p>
        </p:txBody>
      </p:sp>
      <p:pic>
        <p:nvPicPr>
          <p:cNvPr id="385" name="Google Shape;385;p49"/>
          <p:cNvPicPr preferRelativeResize="0"/>
          <p:nvPr/>
        </p:nvPicPr>
        <p:blipFill>
          <a:blip r:embed="rId3">
            <a:alphaModFix/>
          </a:blip>
          <a:stretch>
            <a:fillRect/>
          </a:stretch>
        </p:blipFill>
        <p:spPr>
          <a:xfrm>
            <a:off x="3912250" y="917500"/>
            <a:ext cx="4917650" cy="3981200"/>
          </a:xfrm>
          <a:prstGeom prst="rect">
            <a:avLst/>
          </a:prstGeom>
          <a:noFill/>
          <a:ln>
            <a:noFill/>
          </a:ln>
        </p:spPr>
      </p:pic>
      <p:sp>
        <p:nvSpPr>
          <p:cNvPr id="386" name="Google Shape;386;p49"/>
          <p:cNvSpPr txBox="1"/>
          <p:nvPr/>
        </p:nvSpPr>
        <p:spPr>
          <a:xfrm>
            <a:off x="409700" y="863625"/>
            <a:ext cx="3220200" cy="3728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Roboto"/>
              <a:buChar char="❏"/>
            </a:pPr>
            <a:r>
              <a:rPr lang="en" sz="1200">
                <a:highlight>
                  <a:srgbClr val="FFFFFF"/>
                </a:highlight>
                <a:latin typeface="Roboto"/>
                <a:ea typeface="Roboto"/>
                <a:cs typeface="Roboto"/>
                <a:sym typeface="Roboto"/>
              </a:rPr>
              <a:t>KubeEdge is an open source system extending native containerized application orchestration and device management to hosts at the Edge. </a:t>
            </a:r>
            <a:endParaRPr sz="1200">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SzPts val="1200"/>
              <a:buFont typeface="Roboto"/>
              <a:buChar char="❏"/>
            </a:pPr>
            <a:r>
              <a:rPr lang="en" sz="1200">
                <a:highlight>
                  <a:srgbClr val="FFFFFF"/>
                </a:highlight>
                <a:latin typeface="Roboto"/>
                <a:ea typeface="Roboto"/>
                <a:cs typeface="Roboto"/>
                <a:sym typeface="Roboto"/>
              </a:rPr>
              <a:t>It is built upon Kubernetes and provides core infrastructure support for networking, application deployment and metadata synchronization between cloud and edge.</a:t>
            </a:r>
            <a:endParaRPr sz="1200">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SzPts val="1200"/>
              <a:buFont typeface="Roboto"/>
              <a:buChar char="❏"/>
            </a:pPr>
            <a:r>
              <a:rPr lang="en" sz="1200">
                <a:highlight>
                  <a:srgbClr val="FFFFFF"/>
                </a:highlight>
                <a:latin typeface="Roboto"/>
                <a:ea typeface="Roboto"/>
                <a:cs typeface="Roboto"/>
                <a:sym typeface="Roboto"/>
              </a:rPr>
              <a:t>Supported IOT stack with device twin, device data modeling, </a:t>
            </a:r>
            <a:r>
              <a:rPr lang="en" sz="1200">
                <a:highlight>
                  <a:srgbClr val="FFFFFF"/>
                </a:highlight>
                <a:latin typeface="Roboto"/>
                <a:ea typeface="Roboto"/>
                <a:cs typeface="Roboto"/>
                <a:sym typeface="Roboto"/>
              </a:rPr>
              <a:t>protocol</a:t>
            </a:r>
            <a:r>
              <a:rPr lang="en" sz="1200">
                <a:highlight>
                  <a:srgbClr val="FFFFFF"/>
                </a:highlight>
                <a:latin typeface="Roboto"/>
                <a:ea typeface="Roboto"/>
                <a:cs typeface="Roboto"/>
                <a:sym typeface="Roboto"/>
              </a:rPr>
              <a:t> mappers.</a:t>
            </a:r>
            <a:endParaRPr sz="1200">
              <a:highlight>
                <a:srgbClr val="FFFFFF"/>
              </a:highlight>
              <a:latin typeface="Roboto"/>
              <a:ea typeface="Roboto"/>
              <a:cs typeface="Roboto"/>
              <a:sym typeface="Roboto"/>
            </a:endParaRPr>
          </a:p>
          <a:p>
            <a:pPr indent="-304800" lvl="0" marL="457200" rtl="0" algn="l">
              <a:lnSpc>
                <a:spcPct val="115000"/>
              </a:lnSpc>
              <a:spcBef>
                <a:spcPts val="1000"/>
              </a:spcBef>
              <a:spcAft>
                <a:spcPts val="1000"/>
              </a:spcAft>
              <a:buSzPts val="1200"/>
              <a:buFont typeface="Roboto"/>
              <a:buChar char="❏"/>
            </a:pPr>
            <a:r>
              <a:rPr lang="en" sz="1200">
                <a:highlight>
                  <a:srgbClr val="FFFFFF"/>
                </a:highlight>
                <a:latin typeface="Roboto"/>
                <a:ea typeface="Roboto"/>
                <a:cs typeface="Roboto"/>
                <a:sym typeface="Roboto"/>
              </a:rPr>
              <a:t>Only </a:t>
            </a:r>
            <a:r>
              <a:rPr lang="en" sz="1200">
                <a:solidFill>
                  <a:schemeClr val="dk1"/>
                </a:solidFill>
                <a:highlight>
                  <a:schemeClr val="lt1"/>
                </a:highlight>
                <a:latin typeface="Roboto"/>
                <a:ea typeface="Roboto"/>
                <a:cs typeface="Roboto"/>
                <a:sym typeface="Roboto"/>
              </a:rPr>
              <a:t>supported </a:t>
            </a:r>
            <a:r>
              <a:rPr lang="en" sz="1200">
                <a:highlight>
                  <a:srgbClr val="FFFFFF"/>
                </a:highlight>
                <a:latin typeface="Roboto"/>
                <a:ea typeface="Roboto"/>
                <a:cs typeface="Roboto"/>
                <a:sym typeface="Roboto"/>
              </a:rPr>
              <a:t>OPC-UA, modBus and Bluetooth protocol.</a:t>
            </a:r>
            <a:endParaRPr sz="1200">
              <a:highlight>
                <a:srgbClr val="FFFFFF"/>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235500" y="1402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400">
                <a:solidFill>
                  <a:srgbClr val="BF9000"/>
                </a:solidFill>
              </a:rPr>
              <a:t>KubeEdge for IOT</a:t>
            </a:r>
            <a:endParaRPr sz="2400">
              <a:solidFill>
                <a:srgbClr val="BF9000"/>
              </a:solidFill>
            </a:endParaRPr>
          </a:p>
        </p:txBody>
      </p:sp>
      <p:sp>
        <p:nvSpPr>
          <p:cNvPr id="392" name="Google Shape;392;p50"/>
          <p:cNvSpPr txBox="1"/>
          <p:nvPr>
            <p:ph idx="1" type="body"/>
          </p:nvPr>
        </p:nvSpPr>
        <p:spPr>
          <a:xfrm>
            <a:off x="311700" y="847675"/>
            <a:ext cx="29259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935"/>
              <a:buNone/>
            </a:pPr>
            <a:r>
              <a:rPr b="1" lang="en" sz="1330">
                <a:solidFill>
                  <a:srgbClr val="303030"/>
                </a:solidFill>
              </a:rPr>
              <a:t>Device controller:</a:t>
            </a:r>
            <a:r>
              <a:rPr lang="en" sz="1330">
                <a:solidFill>
                  <a:srgbClr val="303030"/>
                </a:solidFill>
              </a:rPr>
              <a:t> k8s controller for device data modelling and </a:t>
            </a:r>
            <a:r>
              <a:rPr lang="en" sz="1330">
                <a:solidFill>
                  <a:srgbClr val="303030"/>
                </a:solidFill>
              </a:rPr>
              <a:t>management</a:t>
            </a:r>
            <a:r>
              <a:rPr lang="en" sz="1330">
                <a:solidFill>
                  <a:srgbClr val="303030"/>
                </a:solidFill>
              </a:rPr>
              <a:t>. Maintain desired state for devices.</a:t>
            </a:r>
            <a:endParaRPr sz="1330">
              <a:solidFill>
                <a:srgbClr val="303030"/>
              </a:solidFill>
            </a:endParaRPr>
          </a:p>
          <a:p>
            <a:pPr indent="0" lvl="0" marL="0" rtl="0" algn="l">
              <a:lnSpc>
                <a:spcPct val="115000"/>
              </a:lnSpc>
              <a:spcBef>
                <a:spcPts val="1200"/>
              </a:spcBef>
              <a:spcAft>
                <a:spcPts val="0"/>
              </a:spcAft>
              <a:buSzPts val="935"/>
              <a:buNone/>
            </a:pPr>
            <a:r>
              <a:rPr b="1" lang="en" sz="1330">
                <a:solidFill>
                  <a:srgbClr val="303030"/>
                </a:solidFill>
              </a:rPr>
              <a:t>Device Twin:</a:t>
            </a:r>
            <a:r>
              <a:rPr lang="en" sz="1330">
                <a:solidFill>
                  <a:srgbClr val="303030"/>
                </a:solidFill>
              </a:rPr>
              <a:t> </a:t>
            </a:r>
            <a:r>
              <a:rPr lang="en" sz="1330">
                <a:solidFill>
                  <a:srgbClr val="303030"/>
                </a:solidFill>
              </a:rPr>
              <a:t>maintain</a:t>
            </a:r>
            <a:r>
              <a:rPr lang="en" sz="1330">
                <a:solidFill>
                  <a:srgbClr val="303030"/>
                </a:solidFill>
              </a:rPr>
              <a:t> current state of devices in edge site. Sync states with cloud.</a:t>
            </a:r>
            <a:endParaRPr sz="1330">
              <a:solidFill>
                <a:srgbClr val="303030"/>
              </a:solidFill>
            </a:endParaRPr>
          </a:p>
          <a:p>
            <a:pPr indent="0" lvl="0" marL="0" rtl="0" algn="l">
              <a:lnSpc>
                <a:spcPct val="115000"/>
              </a:lnSpc>
              <a:spcBef>
                <a:spcPts val="1200"/>
              </a:spcBef>
              <a:spcAft>
                <a:spcPts val="0"/>
              </a:spcAft>
              <a:buSzPts val="935"/>
              <a:buNone/>
            </a:pPr>
            <a:r>
              <a:rPr b="1" lang="en" sz="1330">
                <a:solidFill>
                  <a:srgbClr val="303030"/>
                </a:solidFill>
              </a:rPr>
              <a:t>Mappers: </a:t>
            </a:r>
            <a:r>
              <a:rPr lang="en" sz="1330">
                <a:solidFill>
                  <a:srgbClr val="303030"/>
                </a:solidFill>
              </a:rPr>
              <a:t>IOT protocol adapters.</a:t>
            </a:r>
            <a:endParaRPr sz="1330">
              <a:solidFill>
                <a:srgbClr val="303030"/>
              </a:solidFill>
            </a:endParaRPr>
          </a:p>
          <a:p>
            <a:pPr indent="0" lvl="0" marL="0" rtl="0" algn="l">
              <a:lnSpc>
                <a:spcPct val="115000"/>
              </a:lnSpc>
              <a:spcBef>
                <a:spcPts val="1200"/>
              </a:spcBef>
              <a:spcAft>
                <a:spcPts val="1200"/>
              </a:spcAft>
              <a:buSzPts val="935"/>
              <a:buNone/>
            </a:pPr>
            <a:r>
              <a:rPr b="1" lang="en" sz="1330">
                <a:solidFill>
                  <a:srgbClr val="303030"/>
                </a:solidFill>
              </a:rPr>
              <a:t>MQTT broker: </a:t>
            </a:r>
            <a:r>
              <a:rPr lang="en" sz="1330">
                <a:solidFill>
                  <a:srgbClr val="303030"/>
                </a:solidFill>
              </a:rPr>
              <a:t>external or internal, to communicate mappers with Kubeedge</a:t>
            </a:r>
            <a:endParaRPr sz="1330">
              <a:solidFill>
                <a:srgbClr val="303030"/>
              </a:solidFill>
            </a:endParaRPr>
          </a:p>
        </p:txBody>
      </p:sp>
      <p:pic>
        <p:nvPicPr>
          <p:cNvPr id="393" name="Google Shape;393;p50"/>
          <p:cNvPicPr preferRelativeResize="0"/>
          <p:nvPr/>
        </p:nvPicPr>
        <p:blipFill>
          <a:blip r:embed="rId3">
            <a:alphaModFix/>
          </a:blip>
          <a:stretch>
            <a:fillRect/>
          </a:stretch>
        </p:blipFill>
        <p:spPr>
          <a:xfrm>
            <a:off x="3390000" y="1170125"/>
            <a:ext cx="5601599" cy="29426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400">
                <a:solidFill>
                  <a:srgbClr val="990000"/>
                </a:solidFill>
              </a:rPr>
              <a:t>Edge Platforms comparison</a:t>
            </a:r>
            <a:endParaRPr sz="2400">
              <a:solidFill>
                <a:srgbClr val="990000"/>
              </a:solidFill>
            </a:endParaRPr>
          </a:p>
        </p:txBody>
      </p:sp>
      <p:graphicFrame>
        <p:nvGraphicFramePr>
          <p:cNvPr id="399" name="Google Shape;399;p51"/>
          <p:cNvGraphicFramePr/>
          <p:nvPr/>
        </p:nvGraphicFramePr>
        <p:xfrm>
          <a:off x="228600" y="881850"/>
          <a:ext cx="3000000" cy="3000000"/>
        </p:xfrm>
        <a:graphic>
          <a:graphicData uri="http://schemas.openxmlformats.org/drawingml/2006/table">
            <a:tbl>
              <a:tblPr>
                <a:noFill/>
                <a:tableStyleId>{08A6A4DA-D3DA-47B1-A38B-90980F7EC516}</a:tableStyleId>
              </a:tblPr>
              <a:tblGrid>
                <a:gridCol w="1287275"/>
                <a:gridCol w="1585350"/>
                <a:gridCol w="1716950"/>
                <a:gridCol w="2005800"/>
              </a:tblGrid>
              <a:tr h="319400">
                <a:tc>
                  <a:txBody>
                    <a:bodyPr/>
                    <a:lstStyle/>
                    <a:p>
                      <a:pPr indent="0" lvl="0" marL="0" rtl="0" algn="ctr">
                        <a:spcBef>
                          <a:spcPts val="0"/>
                        </a:spcBef>
                        <a:spcAft>
                          <a:spcPts val="0"/>
                        </a:spcAft>
                        <a:buNone/>
                      </a:pPr>
                      <a:r>
                        <a:rPr lang="en" sz="1000">
                          <a:solidFill>
                            <a:srgbClr val="9900FF"/>
                          </a:solidFill>
                        </a:rPr>
                        <a:t>IOT Requirements</a:t>
                      </a:r>
                      <a:endParaRPr sz="1000">
                        <a:solidFill>
                          <a:srgbClr val="9900FF"/>
                        </a:solidFill>
                      </a:endParaRPr>
                    </a:p>
                  </a:txBody>
                  <a:tcPr marT="91425" marB="91425" marR="91425" marL="91425"/>
                </a:tc>
                <a:tc>
                  <a:txBody>
                    <a:bodyPr/>
                    <a:lstStyle/>
                    <a:p>
                      <a:pPr indent="0" lvl="0" marL="0" rtl="0" algn="ctr">
                        <a:spcBef>
                          <a:spcPts val="0"/>
                        </a:spcBef>
                        <a:spcAft>
                          <a:spcPts val="0"/>
                        </a:spcAft>
                        <a:buNone/>
                      </a:pPr>
                      <a:r>
                        <a:rPr lang="en" sz="1000">
                          <a:solidFill>
                            <a:srgbClr val="9900FF"/>
                          </a:solidFill>
                        </a:rPr>
                        <a:t>Fledge</a:t>
                      </a:r>
                      <a:endParaRPr sz="1000">
                        <a:solidFill>
                          <a:srgbClr val="9900FF"/>
                        </a:solidFill>
                      </a:endParaRPr>
                    </a:p>
                  </a:txBody>
                  <a:tcPr marT="91425" marB="91425" marR="91425" marL="91425"/>
                </a:tc>
                <a:tc>
                  <a:txBody>
                    <a:bodyPr/>
                    <a:lstStyle/>
                    <a:p>
                      <a:pPr indent="0" lvl="0" marL="0" rtl="0" algn="ctr">
                        <a:spcBef>
                          <a:spcPts val="0"/>
                        </a:spcBef>
                        <a:spcAft>
                          <a:spcPts val="0"/>
                        </a:spcAft>
                        <a:buNone/>
                      </a:pPr>
                      <a:r>
                        <a:rPr lang="en" sz="1000">
                          <a:solidFill>
                            <a:srgbClr val="9900FF"/>
                          </a:solidFill>
                        </a:rPr>
                        <a:t>EdgeX</a:t>
                      </a:r>
                      <a:endParaRPr sz="1000">
                        <a:solidFill>
                          <a:srgbClr val="9900FF"/>
                        </a:solidFill>
                      </a:endParaRPr>
                    </a:p>
                  </a:txBody>
                  <a:tcPr marT="91425" marB="91425" marR="91425" marL="91425"/>
                </a:tc>
                <a:tc>
                  <a:txBody>
                    <a:bodyPr/>
                    <a:lstStyle/>
                    <a:p>
                      <a:pPr indent="0" lvl="0" marL="0" rtl="0" algn="ctr">
                        <a:spcBef>
                          <a:spcPts val="0"/>
                        </a:spcBef>
                        <a:spcAft>
                          <a:spcPts val="0"/>
                        </a:spcAft>
                        <a:buNone/>
                      </a:pPr>
                      <a:r>
                        <a:rPr lang="en" sz="1000">
                          <a:solidFill>
                            <a:srgbClr val="9900FF"/>
                          </a:solidFill>
                        </a:rPr>
                        <a:t>KubeEdge</a:t>
                      </a:r>
                      <a:endParaRPr sz="1000">
                        <a:solidFill>
                          <a:srgbClr val="9900FF"/>
                        </a:solidFill>
                      </a:endParaRPr>
                    </a:p>
                  </a:txBody>
                  <a:tcPr marT="91425" marB="91425" marR="91425" marL="91425"/>
                </a:tc>
              </a:tr>
              <a:tr h="518125">
                <a:tc>
                  <a:txBody>
                    <a:bodyPr/>
                    <a:lstStyle/>
                    <a:p>
                      <a:pPr indent="0" lvl="0" marL="0" rtl="0" algn="ctr">
                        <a:spcBef>
                          <a:spcPts val="0"/>
                        </a:spcBef>
                        <a:spcAft>
                          <a:spcPts val="0"/>
                        </a:spcAft>
                        <a:buNone/>
                      </a:pPr>
                      <a:r>
                        <a:rPr b="1" lang="en" sz="800"/>
                        <a:t>IOT protocol support</a:t>
                      </a:r>
                      <a:endParaRPr b="1" sz="800"/>
                    </a:p>
                  </a:txBody>
                  <a:tcPr marT="45700" marB="45700" marR="91425" marL="91425"/>
                </a:tc>
                <a:tc>
                  <a:txBody>
                    <a:bodyPr/>
                    <a:lstStyle/>
                    <a:p>
                      <a:pPr indent="0" lvl="0" marL="0" rtl="0" algn="ctr">
                        <a:spcBef>
                          <a:spcPts val="0"/>
                        </a:spcBef>
                        <a:spcAft>
                          <a:spcPts val="0"/>
                        </a:spcAft>
                        <a:buNone/>
                      </a:pPr>
                      <a:r>
                        <a:rPr lang="en" sz="800"/>
                        <a:t>Extensive</a:t>
                      </a:r>
                      <a:endParaRPr sz="800"/>
                    </a:p>
                    <a:p>
                      <a:pPr indent="0" lvl="0" marL="0" rtl="0" algn="ctr">
                        <a:spcBef>
                          <a:spcPts val="0"/>
                        </a:spcBef>
                        <a:spcAft>
                          <a:spcPts val="0"/>
                        </a:spcAft>
                        <a:buNone/>
                      </a:pPr>
                      <a:r>
                        <a:rPr lang="en" sz="600"/>
                        <a:t>(many protocol supported, Protocol plugin for extension)</a:t>
                      </a:r>
                      <a:endParaRPr sz="600"/>
                    </a:p>
                  </a:txBody>
                  <a:tcPr marT="45700" marB="45700" marR="91425" marL="91425"/>
                </a:tc>
                <a:tc>
                  <a:txBody>
                    <a:bodyPr/>
                    <a:lstStyle/>
                    <a:p>
                      <a:pPr indent="0" lvl="0" marL="0" rtl="0" algn="ctr">
                        <a:spcBef>
                          <a:spcPts val="0"/>
                        </a:spcBef>
                        <a:spcAft>
                          <a:spcPts val="0"/>
                        </a:spcAft>
                        <a:buNone/>
                      </a:pPr>
                      <a:r>
                        <a:rPr lang="en" sz="800">
                          <a:solidFill>
                            <a:schemeClr val="dk1"/>
                          </a:solidFill>
                        </a:rPr>
                        <a:t>Extensive</a:t>
                      </a:r>
                      <a:r>
                        <a:rPr lang="en" sz="800"/>
                        <a:t> </a:t>
                      </a:r>
                      <a:endParaRPr sz="800"/>
                    </a:p>
                    <a:p>
                      <a:pPr indent="0" lvl="0" marL="0" rtl="0" algn="ctr">
                        <a:spcBef>
                          <a:spcPts val="0"/>
                        </a:spcBef>
                        <a:spcAft>
                          <a:spcPts val="0"/>
                        </a:spcAft>
                        <a:buNone/>
                      </a:pPr>
                      <a:r>
                        <a:rPr lang="en" sz="600">
                          <a:solidFill>
                            <a:schemeClr val="dk1"/>
                          </a:solidFill>
                        </a:rPr>
                        <a:t>(many protocol supported, Protocol plugin for extension)</a:t>
                      </a:r>
                      <a:endParaRPr sz="600">
                        <a:solidFill>
                          <a:schemeClr val="dk1"/>
                        </a:solidFill>
                      </a:endParaRPr>
                    </a:p>
                    <a:p>
                      <a:pPr indent="0" lvl="0" marL="0" rtl="0" algn="ctr">
                        <a:spcBef>
                          <a:spcPts val="0"/>
                        </a:spcBef>
                        <a:spcAft>
                          <a:spcPts val="0"/>
                        </a:spcAft>
                        <a:buNone/>
                      </a:pPr>
                      <a:r>
                        <a:t/>
                      </a:r>
                      <a:endParaRPr sz="800"/>
                    </a:p>
                  </a:txBody>
                  <a:tcPr marT="45700" marB="45700" marR="91425" marL="91425"/>
                </a:tc>
                <a:tc>
                  <a:txBody>
                    <a:bodyPr/>
                    <a:lstStyle/>
                    <a:p>
                      <a:pPr indent="0" lvl="0" marL="0" rtl="0" algn="ctr">
                        <a:spcBef>
                          <a:spcPts val="0"/>
                        </a:spcBef>
                        <a:spcAft>
                          <a:spcPts val="0"/>
                        </a:spcAft>
                        <a:buNone/>
                      </a:pPr>
                      <a:r>
                        <a:rPr lang="en" sz="800"/>
                        <a:t>Limited</a:t>
                      </a:r>
                      <a:endParaRPr sz="800"/>
                    </a:p>
                    <a:p>
                      <a:pPr indent="0" lvl="0" marL="0" rtl="0" algn="ctr">
                        <a:spcBef>
                          <a:spcPts val="0"/>
                        </a:spcBef>
                        <a:spcAft>
                          <a:spcPts val="0"/>
                        </a:spcAft>
                        <a:buNone/>
                      </a:pPr>
                      <a:r>
                        <a:rPr lang="en" sz="800"/>
                        <a:t> (only ModBus, OPC-UA, Bluetooth)</a:t>
                      </a:r>
                      <a:endParaRPr sz="700"/>
                    </a:p>
                    <a:p>
                      <a:pPr indent="0" lvl="0" marL="0" rtl="0" algn="ctr">
                        <a:spcBef>
                          <a:spcPts val="0"/>
                        </a:spcBef>
                        <a:spcAft>
                          <a:spcPts val="0"/>
                        </a:spcAft>
                        <a:buNone/>
                      </a:pPr>
                      <a:r>
                        <a:t/>
                      </a:r>
                      <a:endParaRPr sz="700"/>
                    </a:p>
                  </a:txBody>
                  <a:tcPr marT="45700" marB="45700" marR="91425" marL="91425"/>
                </a:tc>
              </a:tr>
              <a:tr h="406500">
                <a:tc>
                  <a:txBody>
                    <a:bodyPr/>
                    <a:lstStyle/>
                    <a:p>
                      <a:pPr indent="0" lvl="0" marL="0" rtl="0" algn="ctr">
                        <a:spcBef>
                          <a:spcPts val="0"/>
                        </a:spcBef>
                        <a:spcAft>
                          <a:spcPts val="0"/>
                        </a:spcAft>
                        <a:buNone/>
                      </a:pPr>
                      <a:r>
                        <a:rPr b="1" lang="en" sz="800"/>
                        <a:t>Device twin </a:t>
                      </a:r>
                      <a:endParaRPr b="1" sz="800"/>
                    </a:p>
                  </a:txBody>
                  <a:tcPr marT="45700" marB="45700" marR="91425" marL="91425"/>
                </a:tc>
                <a:tc>
                  <a:txBody>
                    <a:bodyPr/>
                    <a:lstStyle/>
                    <a:p>
                      <a:pPr indent="0" lvl="0" marL="0" rtl="0" algn="ctr">
                        <a:spcBef>
                          <a:spcPts val="0"/>
                        </a:spcBef>
                        <a:spcAft>
                          <a:spcPts val="0"/>
                        </a:spcAft>
                        <a:buNone/>
                      </a:pPr>
                      <a:r>
                        <a:rPr lang="en" sz="800"/>
                        <a:t>No</a:t>
                      </a:r>
                      <a:endParaRPr sz="800"/>
                    </a:p>
                  </a:txBody>
                  <a:tcPr marT="45700" marB="45700" marR="91425" marL="91425"/>
                </a:tc>
                <a:tc>
                  <a:txBody>
                    <a:bodyPr/>
                    <a:lstStyle/>
                    <a:p>
                      <a:pPr indent="0" lvl="0" marL="0" rtl="0" algn="ctr">
                        <a:spcBef>
                          <a:spcPts val="0"/>
                        </a:spcBef>
                        <a:spcAft>
                          <a:spcPts val="0"/>
                        </a:spcAft>
                        <a:buNone/>
                      </a:pPr>
                      <a:r>
                        <a:rPr lang="en" sz="800"/>
                        <a:t>YES</a:t>
                      </a:r>
                      <a:endParaRPr sz="800"/>
                    </a:p>
                    <a:p>
                      <a:pPr indent="0" lvl="0" marL="0" rtl="0" algn="ctr">
                        <a:spcBef>
                          <a:spcPts val="0"/>
                        </a:spcBef>
                        <a:spcAft>
                          <a:spcPts val="0"/>
                        </a:spcAft>
                        <a:buNone/>
                      </a:pPr>
                      <a:r>
                        <a:t/>
                      </a:r>
                      <a:endParaRPr sz="600"/>
                    </a:p>
                  </a:txBody>
                  <a:tcPr marT="45700" marB="45700" marR="91425" marL="91425"/>
                </a:tc>
                <a:tc>
                  <a:txBody>
                    <a:bodyPr/>
                    <a:lstStyle/>
                    <a:p>
                      <a:pPr indent="0" lvl="0" marL="0" rtl="0" algn="ctr">
                        <a:spcBef>
                          <a:spcPts val="0"/>
                        </a:spcBef>
                        <a:spcAft>
                          <a:spcPts val="0"/>
                        </a:spcAft>
                        <a:buNone/>
                      </a:pPr>
                      <a:r>
                        <a:rPr lang="en" sz="800">
                          <a:solidFill>
                            <a:schemeClr val="dk1"/>
                          </a:solidFill>
                        </a:rPr>
                        <a:t>YES</a:t>
                      </a:r>
                      <a:endParaRPr sz="800"/>
                    </a:p>
                  </a:txBody>
                  <a:tcPr marT="45700" marB="45700" marR="91425" marL="91425"/>
                </a:tc>
              </a:tr>
              <a:tr h="406500">
                <a:tc>
                  <a:txBody>
                    <a:bodyPr/>
                    <a:lstStyle/>
                    <a:p>
                      <a:pPr indent="0" lvl="0" marL="0" rtl="0" algn="ctr">
                        <a:spcBef>
                          <a:spcPts val="0"/>
                        </a:spcBef>
                        <a:spcAft>
                          <a:spcPts val="0"/>
                        </a:spcAft>
                        <a:buNone/>
                      </a:pPr>
                      <a:r>
                        <a:rPr b="1" lang="en" sz="800"/>
                        <a:t>Device Control</a:t>
                      </a:r>
                      <a:endParaRPr b="1" sz="800"/>
                    </a:p>
                  </a:txBody>
                  <a:tcPr marT="45700" marB="45700" marR="91425" marL="91425"/>
                </a:tc>
                <a:tc>
                  <a:txBody>
                    <a:bodyPr/>
                    <a:lstStyle/>
                    <a:p>
                      <a:pPr indent="0" lvl="0" marL="0" rtl="0" algn="ctr">
                        <a:spcBef>
                          <a:spcPts val="0"/>
                        </a:spcBef>
                        <a:spcAft>
                          <a:spcPts val="0"/>
                        </a:spcAft>
                        <a:buNone/>
                      </a:pPr>
                      <a:r>
                        <a:rPr lang="en" sz="800"/>
                        <a:t>NO</a:t>
                      </a:r>
                      <a:endParaRPr sz="800"/>
                    </a:p>
                  </a:txBody>
                  <a:tcPr marT="45700" marB="45700" marR="91425" marL="91425"/>
                </a:tc>
                <a:tc>
                  <a:txBody>
                    <a:bodyPr/>
                    <a:lstStyle/>
                    <a:p>
                      <a:pPr indent="0" lvl="0" marL="0" rtl="0" algn="ctr">
                        <a:spcBef>
                          <a:spcPts val="0"/>
                        </a:spcBef>
                        <a:spcAft>
                          <a:spcPts val="0"/>
                        </a:spcAft>
                        <a:buNone/>
                      </a:pPr>
                      <a:r>
                        <a:rPr lang="en" sz="800"/>
                        <a:t>YES</a:t>
                      </a:r>
                      <a:endParaRPr sz="800"/>
                    </a:p>
                  </a:txBody>
                  <a:tcPr marT="45700" marB="45700" marR="91425" marL="91425"/>
                </a:tc>
                <a:tc>
                  <a:txBody>
                    <a:bodyPr/>
                    <a:lstStyle/>
                    <a:p>
                      <a:pPr indent="0" lvl="0" marL="0" rtl="0" algn="ctr">
                        <a:spcBef>
                          <a:spcPts val="0"/>
                        </a:spcBef>
                        <a:spcAft>
                          <a:spcPts val="0"/>
                        </a:spcAft>
                        <a:buNone/>
                      </a:pPr>
                      <a:r>
                        <a:rPr lang="en" sz="800">
                          <a:solidFill>
                            <a:schemeClr val="dk1"/>
                          </a:solidFill>
                        </a:rPr>
                        <a:t>YES</a:t>
                      </a:r>
                      <a:endParaRPr sz="800"/>
                    </a:p>
                  </a:txBody>
                  <a:tcPr marT="45700" marB="45700" marR="91425" marL="91425"/>
                </a:tc>
              </a:tr>
              <a:tr h="406500">
                <a:tc>
                  <a:txBody>
                    <a:bodyPr/>
                    <a:lstStyle/>
                    <a:p>
                      <a:pPr indent="0" lvl="0" marL="0" rtl="0" algn="ctr">
                        <a:spcBef>
                          <a:spcPts val="0"/>
                        </a:spcBef>
                        <a:spcAft>
                          <a:spcPts val="0"/>
                        </a:spcAft>
                        <a:buNone/>
                      </a:pPr>
                      <a:r>
                        <a:rPr b="1" lang="en" sz="800"/>
                        <a:t>Offline Support</a:t>
                      </a:r>
                      <a:r>
                        <a:rPr b="1" lang="en" sz="600"/>
                        <a:t> </a:t>
                      </a:r>
                      <a:endParaRPr b="1" sz="600"/>
                    </a:p>
                  </a:txBody>
                  <a:tcPr marT="45700" marB="45700" marR="91425" marL="91425"/>
                </a:tc>
                <a:tc>
                  <a:txBody>
                    <a:bodyPr/>
                    <a:lstStyle/>
                    <a:p>
                      <a:pPr indent="0" lvl="0" marL="0" rtl="0" algn="ctr">
                        <a:spcBef>
                          <a:spcPts val="0"/>
                        </a:spcBef>
                        <a:spcAft>
                          <a:spcPts val="0"/>
                        </a:spcAft>
                        <a:buNone/>
                      </a:pPr>
                      <a:r>
                        <a:rPr lang="en" sz="800"/>
                        <a:t>YES</a:t>
                      </a:r>
                      <a:endParaRPr sz="800"/>
                    </a:p>
                    <a:p>
                      <a:pPr indent="0" lvl="0" marL="0" rtl="0" algn="ctr">
                        <a:spcBef>
                          <a:spcPts val="0"/>
                        </a:spcBef>
                        <a:spcAft>
                          <a:spcPts val="0"/>
                        </a:spcAft>
                        <a:buClr>
                          <a:schemeClr val="dk1"/>
                        </a:buClr>
                        <a:buSzPts val="1100"/>
                        <a:buFont typeface="Arial"/>
                        <a:buNone/>
                      </a:pPr>
                      <a:r>
                        <a:rPr b="1" lang="en" sz="600">
                          <a:solidFill>
                            <a:schemeClr val="dk1"/>
                          </a:solidFill>
                        </a:rPr>
                        <a:t>(local storage and export service)</a:t>
                      </a:r>
                      <a:endParaRPr sz="800"/>
                    </a:p>
                  </a:txBody>
                  <a:tcPr marT="45700" marB="45700" marR="91425" marL="91425"/>
                </a:tc>
                <a:tc>
                  <a:txBody>
                    <a:bodyPr/>
                    <a:lstStyle/>
                    <a:p>
                      <a:pPr indent="0" lvl="0" marL="0" rtl="0" algn="ctr">
                        <a:spcBef>
                          <a:spcPts val="0"/>
                        </a:spcBef>
                        <a:spcAft>
                          <a:spcPts val="0"/>
                        </a:spcAft>
                        <a:buNone/>
                      </a:pPr>
                      <a:r>
                        <a:rPr lang="en" sz="800"/>
                        <a:t>YES</a:t>
                      </a:r>
                      <a:endParaRPr sz="800"/>
                    </a:p>
                    <a:p>
                      <a:pPr indent="0" lvl="0" marL="0" rtl="0" algn="ctr">
                        <a:spcBef>
                          <a:spcPts val="0"/>
                        </a:spcBef>
                        <a:spcAft>
                          <a:spcPts val="0"/>
                        </a:spcAft>
                        <a:buClr>
                          <a:schemeClr val="dk1"/>
                        </a:buClr>
                        <a:buSzPts val="1100"/>
                        <a:buFont typeface="Arial"/>
                        <a:buNone/>
                      </a:pPr>
                      <a:r>
                        <a:rPr b="1" lang="en" sz="600">
                          <a:solidFill>
                            <a:schemeClr val="dk1"/>
                          </a:solidFill>
                        </a:rPr>
                        <a:t>(local storage and export service)</a:t>
                      </a:r>
                      <a:endParaRPr sz="800"/>
                    </a:p>
                  </a:txBody>
                  <a:tcPr marT="45700" marB="45700" marR="91425" marL="91425"/>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t/>
                      </a:r>
                      <a:endParaRPr sz="800"/>
                    </a:p>
                  </a:txBody>
                  <a:tcPr marT="45700" marB="45700" marR="91425" marL="91425"/>
                </a:tc>
              </a:tr>
              <a:tr h="435550">
                <a:tc>
                  <a:txBody>
                    <a:bodyPr/>
                    <a:lstStyle/>
                    <a:p>
                      <a:pPr indent="0" lvl="0" marL="0" rtl="0" algn="ctr">
                        <a:spcBef>
                          <a:spcPts val="0"/>
                        </a:spcBef>
                        <a:spcAft>
                          <a:spcPts val="0"/>
                        </a:spcAft>
                        <a:buNone/>
                      </a:pPr>
                      <a:r>
                        <a:rPr b="1" lang="en" sz="800"/>
                        <a:t>Local analytics and close loop action</a:t>
                      </a:r>
                      <a:endParaRPr b="1" sz="800"/>
                    </a:p>
                    <a:p>
                      <a:pPr indent="0" lvl="0" marL="0" rtl="0" algn="ctr">
                        <a:spcBef>
                          <a:spcPts val="0"/>
                        </a:spcBef>
                        <a:spcAft>
                          <a:spcPts val="0"/>
                        </a:spcAft>
                        <a:buNone/>
                      </a:pPr>
                      <a:r>
                        <a:rPr b="1" lang="en" sz="600"/>
                        <a:t>(rule/notification/actuation/alerts)</a:t>
                      </a:r>
                      <a:endParaRPr b="1" sz="600"/>
                    </a:p>
                  </a:txBody>
                  <a:tcPr marT="45700" marB="45700" marR="91425" marL="91425"/>
                </a:tc>
                <a:tc>
                  <a:txBody>
                    <a:bodyPr/>
                    <a:lstStyle/>
                    <a:p>
                      <a:pPr indent="0" lvl="0" marL="0" rtl="0" algn="ctr">
                        <a:spcBef>
                          <a:spcPts val="0"/>
                        </a:spcBef>
                        <a:spcAft>
                          <a:spcPts val="0"/>
                        </a:spcAft>
                        <a:buNone/>
                      </a:pPr>
                      <a:r>
                        <a:rPr lang="en" sz="800"/>
                        <a:t>Partial support </a:t>
                      </a:r>
                      <a:endParaRPr sz="800"/>
                    </a:p>
                    <a:p>
                      <a:pPr indent="0" lvl="0" marL="0" rtl="0" algn="ctr">
                        <a:spcBef>
                          <a:spcPts val="0"/>
                        </a:spcBef>
                        <a:spcAft>
                          <a:spcPts val="0"/>
                        </a:spcAft>
                        <a:buNone/>
                      </a:pPr>
                      <a:r>
                        <a:rPr lang="en" sz="600"/>
                        <a:t>(Extensively used for data collection and data processing)</a:t>
                      </a:r>
                      <a:endParaRPr sz="600"/>
                    </a:p>
                  </a:txBody>
                  <a:tcPr marT="45700" marB="45700" marR="91425" marL="91425"/>
                </a:tc>
                <a:tc>
                  <a:txBody>
                    <a:bodyPr/>
                    <a:lstStyle/>
                    <a:p>
                      <a:pPr indent="0" lvl="0" marL="0" rtl="0" algn="ctr">
                        <a:spcBef>
                          <a:spcPts val="0"/>
                        </a:spcBef>
                        <a:spcAft>
                          <a:spcPts val="0"/>
                        </a:spcAft>
                        <a:buNone/>
                      </a:pPr>
                      <a:r>
                        <a:rPr lang="en" sz="800"/>
                        <a:t>YES</a:t>
                      </a:r>
                      <a:endParaRPr sz="800"/>
                    </a:p>
                  </a:txBody>
                  <a:tcPr marT="45700" marB="45700" marR="91425" marL="91425"/>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t/>
                      </a:r>
                      <a:endParaRPr sz="800"/>
                    </a:p>
                  </a:txBody>
                  <a:tcPr marT="45700" marB="45700" marR="91425" marL="91425"/>
                </a:tc>
              </a:tr>
              <a:tr h="426675">
                <a:tc>
                  <a:txBody>
                    <a:bodyPr/>
                    <a:lstStyle/>
                    <a:p>
                      <a:pPr indent="0" lvl="0" marL="0" rtl="0" algn="ctr">
                        <a:spcBef>
                          <a:spcPts val="0"/>
                        </a:spcBef>
                        <a:spcAft>
                          <a:spcPts val="0"/>
                        </a:spcAft>
                        <a:buNone/>
                      </a:pPr>
                      <a:r>
                        <a:rPr b="1" lang="en" sz="800"/>
                        <a:t>Security (Data)</a:t>
                      </a:r>
                      <a:endParaRPr b="1" sz="800"/>
                    </a:p>
                  </a:txBody>
                  <a:tcPr marT="45700" marB="45700"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YES </a:t>
                      </a:r>
                      <a:endParaRPr sz="800"/>
                    </a:p>
                    <a:p>
                      <a:pPr indent="0" lvl="0" marL="0" rtl="0" algn="ctr">
                        <a:spcBef>
                          <a:spcPts val="0"/>
                        </a:spcBef>
                        <a:spcAft>
                          <a:spcPts val="0"/>
                        </a:spcAft>
                        <a:buNone/>
                      </a:pPr>
                      <a:r>
                        <a:rPr lang="en" sz="700">
                          <a:solidFill>
                            <a:schemeClr val="dk1"/>
                          </a:solidFill>
                        </a:rPr>
                        <a:t>(compression and encryption filters for data security)</a:t>
                      </a:r>
                      <a:endParaRPr sz="800"/>
                    </a:p>
                  </a:txBody>
                  <a:tcPr marT="45700" marB="45700"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YES</a:t>
                      </a:r>
                      <a:endParaRPr sz="800"/>
                    </a:p>
                    <a:p>
                      <a:pPr indent="0" lvl="0" marL="0" rtl="0" algn="ctr">
                        <a:spcBef>
                          <a:spcPts val="0"/>
                        </a:spcBef>
                        <a:spcAft>
                          <a:spcPts val="0"/>
                        </a:spcAft>
                        <a:buNone/>
                      </a:pPr>
                      <a:r>
                        <a:rPr lang="en" sz="700">
                          <a:solidFill>
                            <a:schemeClr val="dk1"/>
                          </a:solidFill>
                        </a:rPr>
                        <a:t>(compression and encryption filters for data security)</a:t>
                      </a:r>
                      <a:endParaRPr sz="800"/>
                    </a:p>
                  </a:txBody>
                  <a:tcPr marT="45700" marB="45700"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NO</a:t>
                      </a:r>
                      <a:endParaRPr sz="800"/>
                    </a:p>
                  </a:txBody>
                  <a:tcPr marT="45700" marB="45700" marR="91425" marL="91425">
                    <a:lnB cap="flat" cmpd="sng" w="9525">
                      <a:solidFill>
                        <a:srgbClr val="9E9E9E"/>
                      </a:solidFill>
                      <a:prstDash val="solid"/>
                      <a:round/>
                      <a:headEnd len="sm" w="sm" type="none"/>
                      <a:tailEnd len="sm" w="sm" type="none"/>
                    </a:lnB>
                  </a:tcPr>
                </a:tc>
              </a:tr>
              <a:tr h="335250">
                <a:tc>
                  <a:txBody>
                    <a:bodyPr/>
                    <a:lstStyle/>
                    <a:p>
                      <a:pPr indent="0" lvl="0" marL="0" rtl="0" algn="ctr">
                        <a:spcBef>
                          <a:spcPts val="0"/>
                        </a:spcBef>
                        <a:spcAft>
                          <a:spcPts val="0"/>
                        </a:spcAft>
                        <a:buNone/>
                      </a:pPr>
                      <a:r>
                        <a:rPr b="1" lang="en" sz="800"/>
                        <a:t>Data filters and transformations</a:t>
                      </a:r>
                      <a:endParaRPr b="1" sz="800"/>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YES</a:t>
                      </a:r>
                      <a:endParaRPr sz="800"/>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YES</a:t>
                      </a:r>
                      <a:endParaRPr sz="800"/>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NO</a:t>
                      </a:r>
                      <a:endParaRPr sz="800"/>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type="title"/>
          </p:nvPr>
        </p:nvSpPr>
        <p:spPr>
          <a:xfrm>
            <a:off x="235500" y="20845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400">
                <a:solidFill>
                  <a:srgbClr val="BF9000"/>
                </a:solidFill>
              </a:rPr>
              <a:t>eKuiper</a:t>
            </a:r>
            <a:endParaRPr sz="2400">
              <a:solidFill>
                <a:srgbClr val="BF9000"/>
              </a:solidFill>
            </a:endParaRPr>
          </a:p>
        </p:txBody>
      </p:sp>
      <p:sp>
        <p:nvSpPr>
          <p:cNvPr id="405" name="Google Shape;405;p52"/>
          <p:cNvSpPr txBox="1"/>
          <p:nvPr>
            <p:ph idx="1" type="body"/>
          </p:nvPr>
        </p:nvSpPr>
        <p:spPr>
          <a:xfrm>
            <a:off x="235500" y="695275"/>
            <a:ext cx="8520600" cy="1670400"/>
          </a:xfrm>
          <a:prstGeom prst="rect">
            <a:avLst/>
          </a:prstGeom>
        </p:spPr>
        <p:txBody>
          <a:bodyPr anchorCtr="0" anchor="t" bIns="91425" lIns="91425" spcFirstLastPara="1" rIns="91425" wrap="square" tIns="91425">
            <a:normAutofit/>
          </a:bodyPr>
          <a:lstStyle/>
          <a:p>
            <a:pPr indent="-304482" lvl="0" marL="457200" rtl="0" algn="l">
              <a:lnSpc>
                <a:spcPct val="115000"/>
              </a:lnSpc>
              <a:spcBef>
                <a:spcPts val="0"/>
              </a:spcBef>
              <a:spcAft>
                <a:spcPts val="0"/>
              </a:spcAft>
              <a:buClr>
                <a:srgbClr val="444444"/>
              </a:buClr>
              <a:buSzPts val="1195"/>
              <a:buChar char="❏"/>
            </a:pPr>
            <a:r>
              <a:rPr lang="en" sz="1195">
                <a:solidFill>
                  <a:srgbClr val="444444"/>
                </a:solidFill>
                <a:highlight>
                  <a:srgbClr val="FFFFFF"/>
                </a:highlight>
              </a:rPr>
              <a:t>eKuiper is an edge lightweight IoT data analytics / streaming software implemented by Golang</a:t>
            </a:r>
            <a:endParaRPr sz="1195">
              <a:solidFill>
                <a:srgbClr val="444444"/>
              </a:solidFill>
              <a:highlight>
                <a:srgbClr val="FFFFFF"/>
              </a:highlight>
            </a:endParaRPr>
          </a:p>
          <a:p>
            <a:pPr indent="-304482" lvl="0" marL="457200" rtl="0" algn="l">
              <a:lnSpc>
                <a:spcPct val="115000"/>
              </a:lnSpc>
              <a:spcBef>
                <a:spcPts val="1000"/>
              </a:spcBef>
              <a:spcAft>
                <a:spcPts val="0"/>
              </a:spcAft>
              <a:buSzPts val="1195"/>
              <a:buChar char="❏"/>
            </a:pPr>
            <a:r>
              <a:rPr lang="en" sz="1195">
                <a:solidFill>
                  <a:srgbClr val="444444"/>
                </a:solidFill>
                <a:highlight>
                  <a:srgbClr val="FFFFFF"/>
                </a:highlight>
              </a:rPr>
              <a:t> It migrates cloud real-time cloud streaming analytics frameworks such as </a:t>
            </a:r>
            <a:r>
              <a:rPr lang="en" sz="1195">
                <a:solidFill>
                  <a:srgbClr val="444444"/>
                </a:solidFill>
                <a:highlight>
                  <a:srgbClr val="FFFFFF"/>
                </a:highlight>
                <a:uFill>
                  <a:noFill/>
                </a:uFill>
                <a:hlinkClick r:id="rId3">
                  <a:extLst>
                    <a:ext uri="{A12FA001-AC4F-418D-AE19-62706E023703}">
                      <ahyp:hlinkClr val="tx"/>
                    </a:ext>
                  </a:extLst>
                </a:hlinkClick>
              </a:rPr>
              <a:t>Apache Spark</a:t>
            </a:r>
            <a:r>
              <a:rPr lang="en" sz="1195">
                <a:solidFill>
                  <a:srgbClr val="444444"/>
                </a:solidFill>
                <a:highlight>
                  <a:srgbClr val="FFFFFF"/>
                </a:highlight>
              </a:rPr>
              <a:t>, </a:t>
            </a:r>
            <a:r>
              <a:rPr lang="en" sz="1195">
                <a:solidFill>
                  <a:srgbClr val="444444"/>
                </a:solidFill>
                <a:highlight>
                  <a:srgbClr val="FFFFFF"/>
                </a:highlight>
                <a:uFill>
                  <a:noFill/>
                </a:uFill>
                <a:hlinkClick r:id="rId4">
                  <a:extLst>
                    <a:ext uri="{A12FA001-AC4F-418D-AE19-62706E023703}">
                      <ahyp:hlinkClr val="tx"/>
                    </a:ext>
                  </a:extLst>
                </a:hlinkClick>
              </a:rPr>
              <a:t>Apache Storm</a:t>
            </a:r>
            <a:r>
              <a:rPr lang="en" sz="1195">
                <a:solidFill>
                  <a:srgbClr val="444444"/>
                </a:solidFill>
                <a:highlight>
                  <a:srgbClr val="FFFFFF"/>
                </a:highlight>
              </a:rPr>
              <a:t> and </a:t>
            </a:r>
            <a:r>
              <a:rPr lang="en" sz="1195">
                <a:solidFill>
                  <a:srgbClr val="444444"/>
                </a:solidFill>
                <a:highlight>
                  <a:srgbClr val="FFFFFF"/>
                </a:highlight>
                <a:uFill>
                  <a:noFill/>
                </a:uFill>
                <a:hlinkClick r:id="rId5">
                  <a:extLst>
                    <a:ext uri="{A12FA001-AC4F-418D-AE19-62706E023703}">
                      <ahyp:hlinkClr val="tx"/>
                    </a:ext>
                  </a:extLst>
                </a:hlinkClick>
              </a:rPr>
              <a:t>Apache Flink</a:t>
            </a:r>
            <a:r>
              <a:rPr lang="en" sz="1195">
                <a:solidFill>
                  <a:srgbClr val="444444"/>
                </a:solidFill>
                <a:highlight>
                  <a:srgbClr val="FFFFFF"/>
                </a:highlight>
              </a:rPr>
              <a:t> to the edge</a:t>
            </a:r>
            <a:endParaRPr sz="1195">
              <a:solidFill>
                <a:srgbClr val="444444"/>
              </a:solidFill>
              <a:highlight>
                <a:srgbClr val="FFFFFF"/>
              </a:highlight>
            </a:endParaRPr>
          </a:p>
          <a:p>
            <a:pPr indent="-304482" lvl="0" marL="457200" rtl="0" algn="l">
              <a:lnSpc>
                <a:spcPct val="115000"/>
              </a:lnSpc>
              <a:spcBef>
                <a:spcPts val="1000"/>
              </a:spcBef>
              <a:spcAft>
                <a:spcPts val="1000"/>
              </a:spcAft>
              <a:buClr>
                <a:srgbClr val="444444"/>
              </a:buClr>
              <a:buSzPts val="1195"/>
              <a:buChar char="❏"/>
            </a:pPr>
            <a:r>
              <a:rPr lang="en" sz="1195">
                <a:solidFill>
                  <a:srgbClr val="444444"/>
                </a:solidFill>
                <a:highlight>
                  <a:srgbClr val="FFFFFF"/>
                </a:highlight>
              </a:rPr>
              <a:t>eKuiper processing at the edge can reduce system response latency, save network bandwidth and storage costs, and improve system security.</a:t>
            </a:r>
            <a:endParaRPr sz="1195"/>
          </a:p>
        </p:txBody>
      </p:sp>
      <p:pic>
        <p:nvPicPr>
          <p:cNvPr id="406" name="Google Shape;406;p52"/>
          <p:cNvPicPr preferRelativeResize="0"/>
          <p:nvPr/>
        </p:nvPicPr>
        <p:blipFill>
          <a:blip r:embed="rId6">
            <a:alphaModFix/>
          </a:blip>
          <a:stretch>
            <a:fillRect/>
          </a:stretch>
        </p:blipFill>
        <p:spPr>
          <a:xfrm>
            <a:off x="1679825" y="2518675"/>
            <a:ext cx="6457498" cy="2572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235500" y="64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400">
                <a:solidFill>
                  <a:srgbClr val="BF9000"/>
                </a:solidFill>
              </a:rPr>
              <a:t>eKuiper - Features</a:t>
            </a:r>
            <a:endParaRPr sz="2400">
              <a:solidFill>
                <a:srgbClr val="BF9000"/>
              </a:solidFill>
            </a:endParaRPr>
          </a:p>
        </p:txBody>
      </p:sp>
      <p:sp>
        <p:nvSpPr>
          <p:cNvPr id="412" name="Google Shape;412;p53"/>
          <p:cNvSpPr txBox="1"/>
          <p:nvPr>
            <p:ph idx="1" type="body"/>
          </p:nvPr>
        </p:nvSpPr>
        <p:spPr>
          <a:xfrm>
            <a:off x="-131900" y="641025"/>
            <a:ext cx="8520600" cy="3416400"/>
          </a:xfrm>
          <a:prstGeom prst="rect">
            <a:avLst/>
          </a:prstGeom>
        </p:spPr>
        <p:txBody>
          <a:bodyPr anchorCtr="0" anchor="t" bIns="91425" lIns="91425" spcFirstLastPara="1" rIns="91425" wrap="square" tIns="91425">
            <a:noAutofit/>
          </a:bodyPr>
          <a:lstStyle/>
          <a:p>
            <a:pPr indent="-294798" lvl="0" marL="7493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Lightweight</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Core server package is only about 4.5M, initial memory footprint is about 10MB</a:t>
            </a:r>
            <a:endParaRPr sz="1042">
              <a:solidFill>
                <a:srgbClr val="303030"/>
              </a:solidFill>
              <a:highlight>
                <a:srgbClr val="FFFFFF"/>
              </a:highlight>
            </a:endParaRPr>
          </a:p>
          <a:p>
            <a:pPr indent="-294798" lvl="0" marL="7493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Cross-platform</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Industrial PC, Raspberry Pi, industrial gateway, home gateway, MEC edge cloud server</a:t>
            </a:r>
            <a:endParaRPr sz="1042">
              <a:solidFill>
                <a:srgbClr val="303030"/>
              </a:solidFill>
              <a:highlight>
                <a:srgbClr val="FFFFFF"/>
              </a:highlight>
            </a:endParaRPr>
          </a:p>
          <a:p>
            <a:pPr indent="-294798" lvl="0" marL="7493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Data analysis support</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Support </a:t>
            </a:r>
            <a:r>
              <a:rPr b="1" lang="en" sz="1042">
                <a:solidFill>
                  <a:srgbClr val="303030"/>
                </a:solidFill>
                <a:highlight>
                  <a:srgbClr val="FFFFFF"/>
                </a:highlight>
              </a:rPr>
              <a:t>data extract, transform and filter</a:t>
            </a:r>
            <a:r>
              <a:rPr lang="en" sz="1042">
                <a:solidFill>
                  <a:srgbClr val="303030"/>
                </a:solidFill>
                <a:highlight>
                  <a:srgbClr val="FFFFFF"/>
                </a:highlight>
              </a:rPr>
              <a:t> through SQL</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b="1" lang="en" sz="1042">
                <a:solidFill>
                  <a:srgbClr val="303030"/>
                </a:solidFill>
                <a:highlight>
                  <a:srgbClr val="FFFFFF"/>
                </a:highlight>
              </a:rPr>
              <a:t>Data order, group, aggregation and join</a:t>
            </a:r>
            <a:endParaRPr b="1"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b="1" lang="en" sz="1042">
                <a:solidFill>
                  <a:srgbClr val="303030"/>
                </a:solidFill>
                <a:highlight>
                  <a:srgbClr val="FFFFFF"/>
                </a:highlight>
              </a:rPr>
              <a:t>60+ functions, includes mathematical, string, aggregate and hash</a:t>
            </a:r>
            <a:r>
              <a:rPr lang="en" sz="1042">
                <a:solidFill>
                  <a:srgbClr val="303030"/>
                </a:solidFill>
                <a:highlight>
                  <a:srgbClr val="FFFFFF"/>
                </a:highlight>
              </a:rPr>
              <a:t> etc</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b="1" lang="en" sz="1042">
                <a:solidFill>
                  <a:srgbClr val="303030"/>
                </a:solidFill>
                <a:highlight>
                  <a:srgbClr val="FFFFFF"/>
                </a:highlight>
              </a:rPr>
              <a:t>4 time windows &amp; count window</a:t>
            </a:r>
            <a:endParaRPr b="1" sz="1042">
              <a:solidFill>
                <a:srgbClr val="303030"/>
              </a:solidFill>
              <a:highlight>
                <a:srgbClr val="FFFFFF"/>
              </a:highlight>
            </a:endParaRPr>
          </a:p>
          <a:p>
            <a:pPr indent="-294798" lvl="0" marL="7493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Highly extensibile</a:t>
            </a:r>
            <a:br>
              <a:rPr lang="en" sz="1042">
                <a:solidFill>
                  <a:srgbClr val="303030"/>
                </a:solidFill>
                <a:highlight>
                  <a:srgbClr val="FFFFFF"/>
                </a:highlight>
              </a:rPr>
            </a:br>
            <a:r>
              <a:rPr lang="en" sz="1042">
                <a:solidFill>
                  <a:srgbClr val="303030"/>
                </a:solidFill>
                <a:highlight>
                  <a:srgbClr val="FFFFFF"/>
                </a:highlight>
              </a:rPr>
              <a:t>Plugin system is provided, and it supports to extend at Source, SQL functions and Sink.</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Source: embedded support for MQTT, and provide extension points for sources</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Sink: embedded support for MQTT and HTTP, and provide extension points for sinks</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UDF functions: embedded support for 60+ functions, and provide extension points for SQL functions</a:t>
            </a:r>
            <a:endParaRPr sz="1042">
              <a:solidFill>
                <a:srgbClr val="303030"/>
              </a:solidFill>
              <a:highlight>
                <a:srgbClr val="FFFFFF"/>
              </a:highlight>
            </a:endParaRPr>
          </a:p>
          <a:p>
            <a:pPr indent="-294798" lvl="0" marL="7493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Management</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lang="en" sz="1042">
                <a:solidFill>
                  <a:srgbClr val="303030"/>
                </a:solidFill>
                <a:highlight>
                  <a:srgbClr val="FFFFFF"/>
                </a:highlight>
                <a:uFill>
                  <a:noFill/>
                </a:uFill>
                <a:hlinkClick r:id="rId3">
                  <a:extLst>
                    <a:ext uri="{A12FA001-AC4F-418D-AE19-62706E023703}">
                      <ahyp:hlinkClr val="tx"/>
                    </a:ext>
                  </a:extLst>
                </a:hlinkClick>
              </a:rPr>
              <a:t>A web based management dashboard</a:t>
            </a:r>
            <a:r>
              <a:rPr lang="en" sz="1042">
                <a:solidFill>
                  <a:srgbClr val="303030"/>
                </a:solidFill>
                <a:highlight>
                  <a:srgbClr val="FFFFFF"/>
                </a:highlight>
              </a:rPr>
              <a:t> for nodes, plugins, streams &amp; rules management</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Plugins, streams and rules management through CLI &amp; REST API</a:t>
            </a:r>
            <a:endParaRPr sz="1042">
              <a:solidFill>
                <a:srgbClr val="303030"/>
              </a:solidFill>
              <a:highlight>
                <a:srgbClr val="FFFFFF"/>
              </a:highlight>
            </a:endParaRPr>
          </a:p>
          <a:p>
            <a:pPr indent="-294798" lvl="1" marL="1498600" rtl="0" algn="l">
              <a:lnSpc>
                <a:spcPct val="150000"/>
              </a:lnSpc>
              <a:spcBef>
                <a:spcPts val="0"/>
              </a:spcBef>
              <a:spcAft>
                <a:spcPts val="0"/>
              </a:spcAft>
              <a:buClr>
                <a:srgbClr val="303030"/>
              </a:buClr>
              <a:buSzPts val="1043"/>
              <a:buChar char="○"/>
            </a:pPr>
            <a:r>
              <a:rPr lang="en" sz="1042">
                <a:solidFill>
                  <a:srgbClr val="303030"/>
                </a:solidFill>
                <a:highlight>
                  <a:srgbClr val="FFFFFF"/>
                </a:highlight>
              </a:rPr>
              <a:t>Easily be integrate with </a:t>
            </a:r>
            <a:r>
              <a:rPr lang="en" sz="1042">
                <a:solidFill>
                  <a:srgbClr val="303030"/>
                </a:solidFill>
                <a:highlight>
                  <a:srgbClr val="FFFFFF"/>
                </a:highlight>
                <a:uFill>
                  <a:noFill/>
                </a:uFill>
                <a:hlinkClick r:id="rId4">
                  <a:extLst>
                    <a:ext uri="{A12FA001-AC4F-418D-AE19-62706E023703}">
                      <ahyp:hlinkClr val="tx"/>
                    </a:ext>
                  </a:extLst>
                </a:hlinkClick>
              </a:rPr>
              <a:t>KubeEdge</a:t>
            </a:r>
            <a:r>
              <a:rPr lang="en" sz="1042">
                <a:solidFill>
                  <a:srgbClr val="303030"/>
                </a:solidFill>
                <a:highlight>
                  <a:srgbClr val="FFFFFF"/>
                </a:highlight>
              </a:rPr>
              <a:t>, </a:t>
            </a:r>
            <a:r>
              <a:rPr lang="en" sz="1042">
                <a:solidFill>
                  <a:srgbClr val="303030"/>
                </a:solidFill>
                <a:highlight>
                  <a:srgbClr val="FFFFFF"/>
                </a:highlight>
                <a:uFill>
                  <a:noFill/>
                </a:uFill>
                <a:hlinkClick r:id="rId5">
                  <a:extLst>
                    <a:ext uri="{A12FA001-AC4F-418D-AE19-62706E023703}">
                      <ahyp:hlinkClr val="tx"/>
                    </a:ext>
                  </a:extLst>
                </a:hlinkClick>
              </a:rPr>
              <a:t>K3s</a:t>
            </a:r>
            <a:r>
              <a:rPr lang="en" sz="1042">
                <a:solidFill>
                  <a:srgbClr val="303030"/>
                </a:solidFill>
                <a:highlight>
                  <a:srgbClr val="FFFFFF"/>
                </a:highlight>
              </a:rPr>
              <a:t> and </a:t>
            </a:r>
            <a:r>
              <a:rPr lang="en" sz="1042">
                <a:solidFill>
                  <a:srgbClr val="303030"/>
                </a:solidFill>
                <a:highlight>
                  <a:srgbClr val="FFFFFF"/>
                </a:highlight>
                <a:uFill>
                  <a:noFill/>
                </a:uFill>
                <a:hlinkClick r:id="rId6">
                  <a:extLst>
                    <a:ext uri="{A12FA001-AC4F-418D-AE19-62706E023703}">
                      <ahyp:hlinkClr val="tx"/>
                    </a:ext>
                  </a:extLst>
                </a:hlinkClick>
              </a:rPr>
              <a:t>Baetyl</a:t>
            </a:r>
            <a:r>
              <a:rPr lang="en" sz="1042">
                <a:solidFill>
                  <a:srgbClr val="303030"/>
                </a:solidFill>
                <a:highlight>
                  <a:srgbClr val="FFFFFF"/>
                </a:highlight>
              </a:rPr>
              <a:t>, which bases Kubernetes</a:t>
            </a:r>
            <a:endParaRPr sz="1042">
              <a:solidFill>
                <a:srgbClr val="303030"/>
              </a:solidFill>
              <a:highlight>
                <a:srgbClr val="FFFFFF"/>
              </a:highlight>
            </a:endParaRPr>
          </a:p>
          <a:p>
            <a:pPr indent="0" lvl="0" marL="0" rtl="0" algn="l">
              <a:lnSpc>
                <a:spcPct val="150000"/>
              </a:lnSpc>
              <a:spcBef>
                <a:spcPts val="4600"/>
              </a:spcBef>
              <a:spcAft>
                <a:spcPts val="1200"/>
              </a:spcAft>
              <a:buSzPts val="605"/>
              <a:buNone/>
            </a:pPr>
            <a:r>
              <a:t/>
            </a:r>
            <a:endParaRPr sz="1290">
              <a:solidFill>
                <a:srgbClr val="30303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idx="1" type="body"/>
          </p:nvPr>
        </p:nvSpPr>
        <p:spPr>
          <a:xfrm>
            <a:off x="187600" y="744704"/>
            <a:ext cx="3665400" cy="20799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3F3F3F"/>
              </a:buClr>
              <a:buSzPts val="1500"/>
              <a:buNone/>
            </a:pPr>
            <a:r>
              <a:rPr b="1" lang="en" sz="1200"/>
              <a:t>Requirements</a:t>
            </a:r>
            <a:r>
              <a:rPr lang="en" sz="1200"/>
              <a:t>: </a:t>
            </a:r>
            <a:endParaRPr sz="1200"/>
          </a:p>
          <a:p>
            <a:pPr indent="0" lvl="0" marL="0" rtl="0" algn="l">
              <a:lnSpc>
                <a:spcPct val="90000"/>
              </a:lnSpc>
              <a:spcBef>
                <a:spcPts val="0"/>
              </a:spcBef>
              <a:spcAft>
                <a:spcPts val="0"/>
              </a:spcAft>
              <a:buClr>
                <a:srgbClr val="3F3F3F"/>
              </a:buClr>
              <a:buSzPts val="1500"/>
              <a:buNone/>
            </a:pPr>
            <a:r>
              <a:rPr lang="en" sz="1200"/>
              <a:t>Build an IOT platform by integrating opensource tools with below features.</a:t>
            </a:r>
            <a:endParaRPr sz="1200"/>
          </a:p>
          <a:p>
            <a:pPr indent="-152400" lvl="0" marL="177800" rtl="0" algn="l">
              <a:lnSpc>
                <a:spcPct val="90000"/>
              </a:lnSpc>
              <a:spcBef>
                <a:spcPts val="800"/>
              </a:spcBef>
              <a:spcAft>
                <a:spcPts val="0"/>
              </a:spcAft>
              <a:buClr>
                <a:srgbClr val="3F3F3F"/>
              </a:buClr>
              <a:buSzPts val="1200"/>
              <a:buChar char="●"/>
            </a:pPr>
            <a:r>
              <a:rPr lang="en" sz="1200"/>
              <a:t>Protocol Layer</a:t>
            </a:r>
            <a:endParaRPr sz="1200"/>
          </a:p>
          <a:p>
            <a:pPr indent="-152400" lvl="0" marL="177800" rtl="0" algn="l">
              <a:lnSpc>
                <a:spcPct val="90000"/>
              </a:lnSpc>
              <a:spcBef>
                <a:spcPts val="800"/>
              </a:spcBef>
              <a:spcAft>
                <a:spcPts val="0"/>
              </a:spcAft>
              <a:buClr>
                <a:srgbClr val="3F3F3F"/>
              </a:buClr>
              <a:buSzPts val="1200"/>
              <a:buChar char="●"/>
            </a:pPr>
            <a:r>
              <a:rPr lang="en" sz="1200"/>
              <a:t>Stream Analytics</a:t>
            </a:r>
            <a:endParaRPr sz="1200"/>
          </a:p>
          <a:p>
            <a:pPr indent="-152400" lvl="0" marL="177800" rtl="0" algn="l">
              <a:lnSpc>
                <a:spcPct val="90000"/>
              </a:lnSpc>
              <a:spcBef>
                <a:spcPts val="800"/>
              </a:spcBef>
              <a:spcAft>
                <a:spcPts val="0"/>
              </a:spcAft>
              <a:buClr>
                <a:srgbClr val="3F3F3F"/>
              </a:buClr>
              <a:buSzPts val="1200"/>
              <a:buChar char="●"/>
            </a:pPr>
            <a:r>
              <a:rPr lang="en" sz="1200"/>
              <a:t>IOT DB(Time Series)</a:t>
            </a:r>
            <a:endParaRPr sz="1200"/>
          </a:p>
          <a:p>
            <a:pPr indent="-152400" lvl="0" marL="177800" rtl="0" algn="l">
              <a:lnSpc>
                <a:spcPct val="90000"/>
              </a:lnSpc>
              <a:spcBef>
                <a:spcPts val="800"/>
              </a:spcBef>
              <a:spcAft>
                <a:spcPts val="1200"/>
              </a:spcAft>
              <a:buClr>
                <a:srgbClr val="3F3F3F"/>
              </a:buClr>
              <a:buSzPts val="1200"/>
              <a:buChar char="●"/>
            </a:pPr>
            <a:r>
              <a:rPr lang="en" sz="1200"/>
              <a:t>Multiple profiles</a:t>
            </a:r>
            <a:endParaRPr sz="1200"/>
          </a:p>
        </p:txBody>
      </p:sp>
      <p:pic>
        <p:nvPicPr>
          <p:cNvPr id="418" name="Google Shape;418;p54"/>
          <p:cNvPicPr preferRelativeResize="0"/>
          <p:nvPr/>
        </p:nvPicPr>
        <p:blipFill rotWithShape="1">
          <a:blip r:embed="rId3">
            <a:alphaModFix/>
          </a:blip>
          <a:srcRect b="0" l="0" r="0" t="0"/>
          <a:stretch/>
        </p:blipFill>
        <p:spPr>
          <a:xfrm rot="-5400000">
            <a:off x="5542597" y="1769269"/>
            <a:ext cx="442913" cy="2979420"/>
          </a:xfrm>
          <a:prstGeom prst="rect">
            <a:avLst/>
          </a:prstGeom>
          <a:noFill/>
          <a:ln>
            <a:noFill/>
          </a:ln>
        </p:spPr>
      </p:pic>
      <p:sp>
        <p:nvSpPr>
          <p:cNvPr id="419" name="Google Shape;419;p54"/>
          <p:cNvSpPr/>
          <p:nvPr/>
        </p:nvSpPr>
        <p:spPr>
          <a:xfrm>
            <a:off x="4298156" y="2346484"/>
            <a:ext cx="2910000" cy="462300"/>
          </a:xfrm>
          <a:prstGeom prst="roundRect">
            <a:avLst>
              <a:gd fmla="val 8767" name="adj"/>
            </a:avLst>
          </a:prstGeom>
          <a:solidFill>
            <a:srgbClr val="C4E0B2"/>
          </a:soli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entury Gothic"/>
                <a:ea typeface="Century Gothic"/>
                <a:cs typeface="Century Gothic"/>
                <a:sym typeface="Century Gothic"/>
              </a:rPr>
              <a:t>Protocol Layer</a:t>
            </a:r>
            <a:endParaRPr b="0" i="0" sz="1400" u="none" cap="none" strike="noStrike">
              <a:solidFill>
                <a:schemeClr val="dk1"/>
              </a:solidFill>
              <a:latin typeface="Century Gothic"/>
              <a:ea typeface="Century Gothic"/>
              <a:cs typeface="Century Gothic"/>
              <a:sym typeface="Century Gothic"/>
            </a:endParaRPr>
          </a:p>
        </p:txBody>
      </p:sp>
      <p:sp>
        <p:nvSpPr>
          <p:cNvPr id="420" name="Google Shape;420;p54"/>
          <p:cNvSpPr/>
          <p:nvPr/>
        </p:nvSpPr>
        <p:spPr>
          <a:xfrm>
            <a:off x="4298156" y="1328738"/>
            <a:ext cx="1362300" cy="548400"/>
          </a:xfrm>
          <a:prstGeom prst="roundRect">
            <a:avLst>
              <a:gd fmla="val 8767" name="adj"/>
            </a:avLst>
          </a:prstGeom>
          <a:solidFill>
            <a:srgbClr val="C4E0B2"/>
          </a:solidFill>
          <a:ln cap="flat" cmpd="sng" w="28575">
            <a:solidFill>
              <a:srgbClr val="92D05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entury Gothic"/>
                <a:ea typeface="Century Gothic"/>
                <a:cs typeface="Century Gothic"/>
                <a:sym typeface="Century Gothic"/>
              </a:rPr>
              <a:t>Stream Analytics</a:t>
            </a:r>
            <a:endParaRPr b="0" i="0" sz="1400" u="none" cap="none" strike="noStrike">
              <a:solidFill>
                <a:schemeClr val="dk1"/>
              </a:solidFill>
              <a:latin typeface="Century Gothic"/>
              <a:ea typeface="Century Gothic"/>
              <a:cs typeface="Century Gothic"/>
              <a:sym typeface="Century Gothic"/>
            </a:endParaRPr>
          </a:p>
        </p:txBody>
      </p:sp>
      <p:sp>
        <p:nvSpPr>
          <p:cNvPr id="421" name="Google Shape;421;p54"/>
          <p:cNvSpPr/>
          <p:nvPr/>
        </p:nvSpPr>
        <p:spPr>
          <a:xfrm>
            <a:off x="5856446" y="1328738"/>
            <a:ext cx="1351500" cy="548400"/>
          </a:xfrm>
          <a:prstGeom prst="roundRect">
            <a:avLst>
              <a:gd fmla="val 8767" name="adj"/>
            </a:avLst>
          </a:prstGeom>
          <a:solidFill>
            <a:srgbClr val="C4E0B2"/>
          </a:solidFill>
          <a:ln cap="flat" cmpd="sng" w="28575">
            <a:solidFill>
              <a:srgbClr val="92D05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entury Gothic"/>
                <a:ea typeface="Century Gothic"/>
                <a:cs typeface="Century Gothic"/>
                <a:sym typeface="Century Gothic"/>
              </a:rPr>
              <a:t>IOT DB</a:t>
            </a:r>
            <a:endParaRPr b="0" i="0" sz="1400" u="none" cap="none" strike="noStrike">
              <a:solidFill>
                <a:schemeClr val="dk1"/>
              </a:solidFill>
              <a:latin typeface="Century Gothic"/>
              <a:ea typeface="Century Gothic"/>
              <a:cs typeface="Century Gothic"/>
              <a:sym typeface="Century Gothic"/>
            </a:endParaRPr>
          </a:p>
        </p:txBody>
      </p:sp>
      <p:sp>
        <p:nvSpPr>
          <p:cNvPr id="422" name="Google Shape;422;p54"/>
          <p:cNvSpPr/>
          <p:nvPr/>
        </p:nvSpPr>
        <p:spPr>
          <a:xfrm>
            <a:off x="4298156" y="489109"/>
            <a:ext cx="2909400" cy="379200"/>
          </a:xfrm>
          <a:prstGeom prst="round2SameRect">
            <a:avLst>
              <a:gd fmla="val 10766" name="adj1"/>
              <a:gd fmla="val 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MEC APP</a:t>
            </a:r>
            <a:endParaRPr b="0" i="0" sz="1400" u="none" cap="none" strike="noStrike">
              <a:solidFill>
                <a:schemeClr val="lt1"/>
              </a:solidFill>
              <a:latin typeface="Century Gothic"/>
              <a:ea typeface="Century Gothic"/>
              <a:cs typeface="Century Gothic"/>
              <a:sym typeface="Century Gothic"/>
            </a:endParaRPr>
          </a:p>
        </p:txBody>
      </p:sp>
      <p:cxnSp>
        <p:nvCxnSpPr>
          <p:cNvPr id="423" name="Google Shape;423;p54"/>
          <p:cNvCxnSpPr>
            <a:stCxn id="419" idx="0"/>
            <a:endCxn id="420" idx="2"/>
          </p:cNvCxnSpPr>
          <p:nvPr/>
        </p:nvCxnSpPr>
        <p:spPr>
          <a:xfrm rot="10800000">
            <a:off x="4979456" y="1877284"/>
            <a:ext cx="773700" cy="469200"/>
          </a:xfrm>
          <a:prstGeom prst="straightConnector1">
            <a:avLst/>
          </a:prstGeom>
          <a:noFill/>
          <a:ln cap="flat" cmpd="sng" w="31750">
            <a:solidFill>
              <a:schemeClr val="accent6"/>
            </a:solidFill>
            <a:prstDash val="dash"/>
            <a:miter lim="800000"/>
            <a:headEnd len="sm" w="sm" type="none"/>
            <a:tailEnd len="med" w="med" type="stealth"/>
          </a:ln>
        </p:spPr>
      </p:cxnSp>
      <p:cxnSp>
        <p:nvCxnSpPr>
          <p:cNvPr id="424" name="Google Shape;424;p54"/>
          <p:cNvCxnSpPr>
            <a:stCxn id="419" idx="0"/>
            <a:endCxn id="421" idx="2"/>
          </p:cNvCxnSpPr>
          <p:nvPr/>
        </p:nvCxnSpPr>
        <p:spPr>
          <a:xfrm flipH="1" rot="10800000">
            <a:off x="5753156" y="1877284"/>
            <a:ext cx="779100" cy="469200"/>
          </a:xfrm>
          <a:prstGeom prst="straightConnector1">
            <a:avLst/>
          </a:prstGeom>
          <a:noFill/>
          <a:ln cap="flat" cmpd="sng" w="31750">
            <a:solidFill>
              <a:schemeClr val="accent6"/>
            </a:solidFill>
            <a:prstDash val="dash"/>
            <a:miter lim="800000"/>
            <a:headEnd len="sm" w="sm" type="none"/>
            <a:tailEnd len="med" w="med" type="stealth"/>
          </a:ln>
        </p:spPr>
      </p:cxnSp>
      <p:cxnSp>
        <p:nvCxnSpPr>
          <p:cNvPr id="425" name="Google Shape;425;p54"/>
          <p:cNvCxnSpPr>
            <a:stCxn id="420" idx="0"/>
            <a:endCxn id="422" idx="1"/>
          </p:cNvCxnSpPr>
          <p:nvPr/>
        </p:nvCxnSpPr>
        <p:spPr>
          <a:xfrm flipH="1" rot="10800000">
            <a:off x="4979306" y="868238"/>
            <a:ext cx="773700" cy="460500"/>
          </a:xfrm>
          <a:prstGeom prst="straightConnector1">
            <a:avLst/>
          </a:prstGeom>
          <a:noFill/>
          <a:ln cap="flat" cmpd="sng" w="31750">
            <a:solidFill>
              <a:schemeClr val="accent6"/>
            </a:solidFill>
            <a:prstDash val="dash"/>
            <a:miter lim="800000"/>
            <a:headEnd len="sm" w="sm" type="none"/>
            <a:tailEnd len="med" w="med" type="stealth"/>
          </a:ln>
        </p:spPr>
      </p:cxnSp>
      <p:cxnSp>
        <p:nvCxnSpPr>
          <p:cNvPr id="426" name="Google Shape;426;p54"/>
          <p:cNvCxnSpPr>
            <a:stCxn id="421" idx="0"/>
            <a:endCxn id="422" idx="1"/>
          </p:cNvCxnSpPr>
          <p:nvPr/>
        </p:nvCxnSpPr>
        <p:spPr>
          <a:xfrm rot="10800000">
            <a:off x="5752796" y="868238"/>
            <a:ext cx="779400" cy="460500"/>
          </a:xfrm>
          <a:prstGeom prst="straightConnector1">
            <a:avLst/>
          </a:prstGeom>
          <a:noFill/>
          <a:ln cap="flat" cmpd="sng" w="31750">
            <a:solidFill>
              <a:schemeClr val="accent6"/>
            </a:solidFill>
            <a:prstDash val="dash"/>
            <a:miter lim="800000"/>
            <a:headEnd len="sm" w="sm" type="none"/>
            <a:tailEnd len="med" w="med" type="stealth"/>
          </a:ln>
        </p:spPr>
      </p:cxnSp>
      <p:sp>
        <p:nvSpPr>
          <p:cNvPr id="427" name="Google Shape;427;p54"/>
          <p:cNvSpPr/>
          <p:nvPr/>
        </p:nvSpPr>
        <p:spPr>
          <a:xfrm>
            <a:off x="4150995" y="184309"/>
            <a:ext cx="3225600" cy="2767500"/>
          </a:xfrm>
          <a:prstGeom prst="roundRect">
            <a:avLst>
              <a:gd fmla="val 3939" name="adj"/>
            </a:avLst>
          </a:prstGeom>
          <a:noFill/>
          <a:ln cap="flat" cmpd="sng" w="12700">
            <a:solidFill>
              <a:srgbClr val="BF9000"/>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Century Gothic"/>
                <a:ea typeface="Century Gothic"/>
                <a:cs typeface="Century Gothic"/>
                <a:sym typeface="Century Gothic"/>
              </a:rPr>
              <a:t>Edge 1</a:t>
            </a:r>
            <a:endParaRPr b="0" i="0" sz="1100" u="none" cap="none" strike="noStrike">
              <a:solidFill>
                <a:schemeClr val="dk1"/>
              </a:solidFill>
              <a:latin typeface="Century Gothic"/>
              <a:ea typeface="Century Gothic"/>
              <a:cs typeface="Century Gothic"/>
              <a:sym typeface="Century Gothic"/>
            </a:endParaRPr>
          </a:p>
        </p:txBody>
      </p:sp>
      <p:sp>
        <p:nvSpPr>
          <p:cNvPr id="428" name="Google Shape;428;p54"/>
          <p:cNvSpPr/>
          <p:nvPr/>
        </p:nvSpPr>
        <p:spPr>
          <a:xfrm>
            <a:off x="7692390" y="184309"/>
            <a:ext cx="1225800" cy="882000"/>
          </a:xfrm>
          <a:prstGeom prst="roundRect">
            <a:avLst>
              <a:gd fmla="val 3939" name="adj"/>
            </a:avLst>
          </a:prstGeom>
          <a:noFill/>
          <a:ln cap="flat" cmpd="sng" w="12700">
            <a:solidFill>
              <a:srgbClr val="BF9000"/>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Century Gothic"/>
                <a:ea typeface="Century Gothic"/>
                <a:cs typeface="Century Gothic"/>
                <a:sym typeface="Century Gothic"/>
              </a:rPr>
              <a:t>Edge 2</a:t>
            </a:r>
            <a:endParaRPr b="0" i="0" sz="1100" u="none" cap="none" strike="noStrike">
              <a:solidFill>
                <a:schemeClr val="dk1"/>
              </a:solidFill>
              <a:latin typeface="Century Gothic"/>
              <a:ea typeface="Century Gothic"/>
              <a:cs typeface="Century Gothic"/>
              <a:sym typeface="Century Gothic"/>
            </a:endParaRPr>
          </a:p>
        </p:txBody>
      </p:sp>
      <p:sp>
        <p:nvSpPr>
          <p:cNvPr id="429" name="Google Shape;429;p54"/>
          <p:cNvSpPr/>
          <p:nvPr/>
        </p:nvSpPr>
        <p:spPr>
          <a:xfrm>
            <a:off x="7692390" y="1162050"/>
            <a:ext cx="1225800" cy="882000"/>
          </a:xfrm>
          <a:prstGeom prst="roundRect">
            <a:avLst>
              <a:gd fmla="val 3939" name="adj"/>
            </a:avLst>
          </a:prstGeom>
          <a:noFill/>
          <a:ln cap="flat" cmpd="sng" w="12700">
            <a:solidFill>
              <a:srgbClr val="BF9000"/>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Century Gothic"/>
                <a:ea typeface="Century Gothic"/>
                <a:cs typeface="Century Gothic"/>
                <a:sym typeface="Century Gothic"/>
              </a:rPr>
              <a:t>Edge 3</a:t>
            </a:r>
            <a:endParaRPr b="0" i="0" sz="1100" u="none" cap="none" strike="noStrike">
              <a:solidFill>
                <a:schemeClr val="dk1"/>
              </a:solidFill>
              <a:latin typeface="Century Gothic"/>
              <a:ea typeface="Century Gothic"/>
              <a:cs typeface="Century Gothic"/>
              <a:sym typeface="Century Gothic"/>
            </a:endParaRPr>
          </a:p>
        </p:txBody>
      </p:sp>
      <p:sp>
        <p:nvSpPr>
          <p:cNvPr id="430" name="Google Shape;430;p54"/>
          <p:cNvSpPr/>
          <p:nvPr/>
        </p:nvSpPr>
        <p:spPr>
          <a:xfrm>
            <a:off x="402908" y="3964305"/>
            <a:ext cx="1017300" cy="768600"/>
          </a:xfrm>
          <a:prstGeom prst="roundRect">
            <a:avLst>
              <a:gd fmla="val 539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Protocol Layer</a:t>
            </a:r>
            <a:endParaRPr b="0" i="0" sz="1400" u="none" cap="none" strike="noStrike">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(Fledge)</a:t>
            </a:r>
            <a:endParaRPr b="0" i="0" sz="1400" u="none" cap="none" strike="noStrike">
              <a:solidFill>
                <a:schemeClr val="lt1"/>
              </a:solidFill>
              <a:latin typeface="Century Gothic"/>
              <a:ea typeface="Century Gothic"/>
              <a:cs typeface="Century Gothic"/>
              <a:sym typeface="Century Gothic"/>
            </a:endParaRPr>
          </a:p>
        </p:txBody>
      </p:sp>
      <p:sp>
        <p:nvSpPr>
          <p:cNvPr id="431" name="Google Shape;431;p54"/>
          <p:cNvSpPr/>
          <p:nvPr/>
        </p:nvSpPr>
        <p:spPr>
          <a:xfrm>
            <a:off x="1786414" y="3964305"/>
            <a:ext cx="1017300" cy="768600"/>
          </a:xfrm>
          <a:prstGeom prst="roundRect">
            <a:avLst>
              <a:gd fmla="val 5390" name="adj"/>
            </a:avLst>
          </a:prstGeom>
          <a:solidFill>
            <a:schemeClr val="accent1"/>
          </a:solidFill>
          <a:ln cap="flat" cmpd="sng" w="12700">
            <a:solidFill>
              <a:srgbClr val="42719B"/>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Stream Analytics (Kuiper)</a:t>
            </a:r>
            <a:endParaRPr b="0" i="0" sz="1400" u="none" cap="none" strike="noStrike">
              <a:solidFill>
                <a:schemeClr val="lt1"/>
              </a:solidFill>
              <a:latin typeface="Century Gothic"/>
              <a:ea typeface="Century Gothic"/>
              <a:cs typeface="Century Gothic"/>
              <a:sym typeface="Century Gothic"/>
            </a:endParaRPr>
          </a:p>
        </p:txBody>
      </p:sp>
      <p:sp>
        <p:nvSpPr>
          <p:cNvPr id="432" name="Google Shape;432;p54"/>
          <p:cNvSpPr/>
          <p:nvPr/>
        </p:nvSpPr>
        <p:spPr>
          <a:xfrm>
            <a:off x="3169920" y="3964305"/>
            <a:ext cx="1157700" cy="768600"/>
          </a:xfrm>
          <a:prstGeom prst="roundRect">
            <a:avLst>
              <a:gd fmla="val 5390" name="adj"/>
            </a:avLst>
          </a:prstGeom>
          <a:solidFill>
            <a:schemeClr val="accent1"/>
          </a:solidFill>
          <a:ln cap="flat" cmpd="sng" w="12700">
            <a:solidFill>
              <a:srgbClr val="42719B"/>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IOT-DB (TDengine)</a:t>
            </a:r>
            <a:endParaRPr b="0" i="0" sz="1400" u="none" cap="none" strike="noStrike">
              <a:solidFill>
                <a:schemeClr val="lt1"/>
              </a:solidFill>
              <a:latin typeface="Century Gothic"/>
              <a:ea typeface="Century Gothic"/>
              <a:cs typeface="Century Gothic"/>
              <a:sym typeface="Century Gothic"/>
            </a:endParaRPr>
          </a:p>
        </p:txBody>
      </p:sp>
      <p:sp>
        <p:nvSpPr>
          <p:cNvPr id="433" name="Google Shape;433;p54"/>
          <p:cNvSpPr/>
          <p:nvPr/>
        </p:nvSpPr>
        <p:spPr>
          <a:xfrm>
            <a:off x="4557236" y="3964305"/>
            <a:ext cx="1017300" cy="768600"/>
          </a:xfrm>
          <a:prstGeom prst="roundRect">
            <a:avLst>
              <a:gd fmla="val 5390" name="adj"/>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MEP App</a:t>
            </a:r>
            <a:endParaRPr b="0" i="0" sz="1400" u="none" cap="none" strike="noStrike">
              <a:solidFill>
                <a:schemeClr val="lt1"/>
              </a:solidFill>
              <a:latin typeface="Century Gothic"/>
              <a:ea typeface="Century Gothic"/>
              <a:cs typeface="Century Gothic"/>
              <a:sym typeface="Century Gothic"/>
            </a:endParaRPr>
          </a:p>
        </p:txBody>
      </p:sp>
      <p:cxnSp>
        <p:nvCxnSpPr>
          <p:cNvPr id="434" name="Google Shape;434;p54"/>
          <p:cNvCxnSpPr>
            <a:stCxn id="430" idx="3"/>
            <a:endCxn id="431" idx="1"/>
          </p:cNvCxnSpPr>
          <p:nvPr/>
        </p:nvCxnSpPr>
        <p:spPr>
          <a:xfrm>
            <a:off x="1420208" y="4348605"/>
            <a:ext cx="3663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35" name="Google Shape;435;p54"/>
          <p:cNvCxnSpPr>
            <a:stCxn id="431" idx="3"/>
            <a:endCxn id="432" idx="1"/>
          </p:cNvCxnSpPr>
          <p:nvPr/>
        </p:nvCxnSpPr>
        <p:spPr>
          <a:xfrm>
            <a:off x="2803714" y="4348605"/>
            <a:ext cx="3663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36" name="Google Shape;436;p54"/>
          <p:cNvCxnSpPr>
            <a:stCxn id="432" idx="3"/>
            <a:endCxn id="433" idx="1"/>
          </p:cNvCxnSpPr>
          <p:nvPr/>
        </p:nvCxnSpPr>
        <p:spPr>
          <a:xfrm>
            <a:off x="4327620" y="4348605"/>
            <a:ext cx="229500" cy="0"/>
          </a:xfrm>
          <a:prstGeom prst="straightConnector1">
            <a:avLst/>
          </a:prstGeom>
          <a:noFill/>
          <a:ln cap="flat" cmpd="sng" w="9525">
            <a:solidFill>
              <a:schemeClr val="accent1"/>
            </a:solidFill>
            <a:prstDash val="solid"/>
            <a:miter lim="800000"/>
            <a:headEnd len="sm" w="sm" type="none"/>
            <a:tailEnd len="med" w="med" type="stealth"/>
          </a:ln>
        </p:spPr>
      </p:cxnSp>
      <p:sp>
        <p:nvSpPr>
          <p:cNvPr id="437" name="Google Shape;437;p54"/>
          <p:cNvSpPr/>
          <p:nvPr/>
        </p:nvSpPr>
        <p:spPr>
          <a:xfrm>
            <a:off x="2215039" y="2564606"/>
            <a:ext cx="1201608" cy="1006884"/>
          </a:xfrm>
          <a:prstGeom prst="cloud">
            <a:avLst/>
          </a:prstGeom>
          <a:solidFill>
            <a:schemeClr val="lt1"/>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entury Gothic"/>
                <a:ea typeface="Century Gothic"/>
                <a:cs typeface="Century Gothic"/>
                <a:sym typeface="Century Gothic"/>
              </a:rPr>
              <a:t>Cloud</a:t>
            </a:r>
            <a:endParaRPr b="0" i="0" sz="1400" u="none" cap="none" strike="noStrike">
              <a:solidFill>
                <a:schemeClr val="dk1"/>
              </a:solidFill>
              <a:latin typeface="Century Gothic"/>
              <a:ea typeface="Century Gothic"/>
              <a:cs typeface="Century Gothic"/>
              <a:sym typeface="Century Gothic"/>
            </a:endParaRPr>
          </a:p>
        </p:txBody>
      </p:sp>
      <p:cxnSp>
        <p:nvCxnSpPr>
          <p:cNvPr id="438" name="Google Shape;438;p54"/>
          <p:cNvCxnSpPr>
            <a:stCxn id="430" idx="2"/>
            <a:endCxn id="431" idx="2"/>
          </p:cNvCxnSpPr>
          <p:nvPr/>
        </p:nvCxnSpPr>
        <p:spPr>
          <a:xfrm flipH="1" rot="-5400000">
            <a:off x="1603058" y="4041405"/>
            <a:ext cx="600" cy="1383600"/>
          </a:xfrm>
          <a:prstGeom prst="curvedConnector3">
            <a:avLst>
              <a:gd fmla="val 39634667" name="adj1"/>
            </a:avLst>
          </a:prstGeom>
          <a:noFill/>
          <a:ln cap="flat" cmpd="sng" w="9525">
            <a:solidFill>
              <a:schemeClr val="accent1"/>
            </a:solidFill>
            <a:prstDash val="solid"/>
            <a:miter lim="800000"/>
            <a:headEnd len="sm" w="sm" type="none"/>
            <a:tailEnd len="med" w="med" type="stealth"/>
          </a:ln>
        </p:spPr>
      </p:cxnSp>
      <p:cxnSp>
        <p:nvCxnSpPr>
          <p:cNvPr id="439" name="Google Shape;439;p54"/>
          <p:cNvCxnSpPr>
            <a:stCxn id="430" idx="2"/>
            <a:endCxn id="432" idx="2"/>
          </p:cNvCxnSpPr>
          <p:nvPr/>
        </p:nvCxnSpPr>
        <p:spPr>
          <a:xfrm flipH="1" rot="-5400000">
            <a:off x="2329808" y="3314655"/>
            <a:ext cx="600" cy="2837100"/>
          </a:xfrm>
          <a:prstGeom prst="curvedConnector3">
            <a:avLst>
              <a:gd fmla="val 39687500" name="adj1"/>
            </a:avLst>
          </a:prstGeom>
          <a:noFill/>
          <a:ln cap="flat" cmpd="sng" w="9525">
            <a:solidFill>
              <a:schemeClr val="accent1"/>
            </a:solidFill>
            <a:prstDash val="solid"/>
            <a:miter lim="800000"/>
            <a:headEnd len="sm" w="sm" type="none"/>
            <a:tailEnd len="med" w="med" type="stealth"/>
          </a:ln>
        </p:spPr>
      </p:cxnSp>
      <p:cxnSp>
        <p:nvCxnSpPr>
          <p:cNvPr id="440" name="Google Shape;440;p54"/>
          <p:cNvCxnSpPr>
            <a:stCxn id="430" idx="2"/>
            <a:endCxn id="433" idx="2"/>
          </p:cNvCxnSpPr>
          <p:nvPr/>
        </p:nvCxnSpPr>
        <p:spPr>
          <a:xfrm flipH="1" rot="-5400000">
            <a:off x="2988458" y="2656005"/>
            <a:ext cx="600" cy="4154400"/>
          </a:xfrm>
          <a:prstGeom prst="curvedConnector3">
            <a:avLst>
              <a:gd fmla="val 39634667" name="adj1"/>
            </a:avLst>
          </a:prstGeom>
          <a:noFill/>
          <a:ln cap="flat" cmpd="sng" w="9525">
            <a:solidFill>
              <a:schemeClr val="accent1"/>
            </a:solidFill>
            <a:prstDash val="solid"/>
            <a:miter lim="800000"/>
            <a:headEnd len="sm" w="sm" type="none"/>
            <a:tailEnd len="med" w="med" type="stealth"/>
          </a:ln>
        </p:spPr>
      </p:cxnSp>
      <p:cxnSp>
        <p:nvCxnSpPr>
          <p:cNvPr id="441" name="Google Shape;441;p54"/>
          <p:cNvCxnSpPr>
            <a:stCxn id="431" idx="2"/>
            <a:endCxn id="433" idx="2"/>
          </p:cNvCxnSpPr>
          <p:nvPr/>
        </p:nvCxnSpPr>
        <p:spPr>
          <a:xfrm flipH="1" rot="-5400000">
            <a:off x="3680164" y="3347805"/>
            <a:ext cx="600" cy="2770800"/>
          </a:xfrm>
          <a:prstGeom prst="curvedConnector3">
            <a:avLst>
              <a:gd fmla="val 39687500" name="adj1"/>
            </a:avLst>
          </a:prstGeom>
          <a:noFill/>
          <a:ln cap="flat" cmpd="sng" w="9525">
            <a:solidFill>
              <a:schemeClr val="accent1"/>
            </a:solidFill>
            <a:prstDash val="solid"/>
            <a:miter lim="800000"/>
            <a:headEnd len="sm" w="sm" type="none"/>
            <a:tailEnd len="med" w="med" type="stealth"/>
          </a:ln>
        </p:spPr>
      </p:cxnSp>
      <p:cxnSp>
        <p:nvCxnSpPr>
          <p:cNvPr id="442" name="Google Shape;442;p54"/>
          <p:cNvCxnSpPr>
            <a:stCxn id="430" idx="0"/>
            <a:endCxn id="437" idx="1"/>
          </p:cNvCxnSpPr>
          <p:nvPr/>
        </p:nvCxnSpPr>
        <p:spPr>
          <a:xfrm rot="-5400000">
            <a:off x="1666808" y="2815155"/>
            <a:ext cx="393900" cy="1904400"/>
          </a:xfrm>
          <a:prstGeom prst="curvedConnector3">
            <a:avLst>
              <a:gd fmla="val 49804" name="adj1"/>
            </a:avLst>
          </a:prstGeom>
          <a:noFill/>
          <a:ln cap="flat" cmpd="sng" w="9525">
            <a:solidFill>
              <a:schemeClr val="accent1"/>
            </a:solidFill>
            <a:prstDash val="solid"/>
            <a:miter lim="800000"/>
            <a:headEnd len="sm" w="sm" type="none"/>
            <a:tailEnd len="med" w="med" type="stealth"/>
          </a:ln>
        </p:spPr>
      </p:cxnSp>
      <p:cxnSp>
        <p:nvCxnSpPr>
          <p:cNvPr id="443" name="Google Shape;443;p54"/>
          <p:cNvCxnSpPr>
            <a:stCxn id="431" idx="0"/>
            <a:endCxn id="437" idx="1"/>
          </p:cNvCxnSpPr>
          <p:nvPr/>
        </p:nvCxnSpPr>
        <p:spPr>
          <a:xfrm rot="-5400000">
            <a:off x="2358514" y="3506955"/>
            <a:ext cx="393900" cy="520800"/>
          </a:xfrm>
          <a:prstGeom prst="curvedConnector3">
            <a:avLst>
              <a:gd fmla="val 49864" name="adj1"/>
            </a:avLst>
          </a:prstGeom>
          <a:noFill/>
          <a:ln cap="flat" cmpd="sng" w="9525">
            <a:solidFill>
              <a:schemeClr val="accent1"/>
            </a:solidFill>
            <a:prstDash val="solid"/>
            <a:miter lim="800000"/>
            <a:headEnd len="sm" w="sm" type="none"/>
            <a:tailEnd len="med" w="med" type="stealth"/>
          </a:ln>
        </p:spPr>
      </p:cxnSp>
      <p:cxnSp>
        <p:nvCxnSpPr>
          <p:cNvPr id="444" name="Google Shape;444;p54"/>
          <p:cNvCxnSpPr>
            <a:stCxn id="432" idx="0"/>
            <a:endCxn id="437" idx="1"/>
          </p:cNvCxnSpPr>
          <p:nvPr/>
        </p:nvCxnSpPr>
        <p:spPr>
          <a:xfrm flipH="1" rot="5400000">
            <a:off x="3085320" y="3300855"/>
            <a:ext cx="393900" cy="933000"/>
          </a:xfrm>
          <a:prstGeom prst="curvedConnector3">
            <a:avLst>
              <a:gd fmla="val 49804" name="adj1"/>
            </a:avLst>
          </a:prstGeom>
          <a:noFill/>
          <a:ln cap="flat" cmpd="sng" w="9525">
            <a:solidFill>
              <a:schemeClr val="accent1"/>
            </a:solidFill>
            <a:prstDash val="solid"/>
            <a:miter lim="800000"/>
            <a:headEnd len="sm" w="sm" type="none"/>
            <a:tailEnd len="med" w="med" type="stealth"/>
          </a:ln>
        </p:spPr>
      </p:cxnSp>
      <p:cxnSp>
        <p:nvCxnSpPr>
          <p:cNvPr id="445" name="Google Shape;445;p54"/>
          <p:cNvCxnSpPr>
            <a:stCxn id="433" idx="0"/>
            <a:endCxn id="437" idx="1"/>
          </p:cNvCxnSpPr>
          <p:nvPr/>
        </p:nvCxnSpPr>
        <p:spPr>
          <a:xfrm flipH="1" rot="5400000">
            <a:off x="3743936" y="2642355"/>
            <a:ext cx="393900" cy="2250000"/>
          </a:xfrm>
          <a:prstGeom prst="curvedConnector3">
            <a:avLst>
              <a:gd fmla="val 49864" name="adj1"/>
            </a:avLst>
          </a:prstGeom>
          <a:noFill/>
          <a:ln cap="flat" cmpd="sng" w="9525">
            <a:solidFill>
              <a:schemeClr val="accent1"/>
            </a:solidFill>
            <a:prstDash val="solid"/>
            <a:miter lim="800000"/>
            <a:headEnd len="sm" w="sm" type="none"/>
            <a:tailEnd len="med" w="med" type="stealth"/>
          </a:ln>
        </p:spPr>
      </p:cxnSp>
      <p:sp>
        <p:nvSpPr>
          <p:cNvPr id="446" name="Google Shape;446;p54"/>
          <p:cNvSpPr txBox="1"/>
          <p:nvPr/>
        </p:nvSpPr>
        <p:spPr>
          <a:xfrm>
            <a:off x="5561171" y="3570446"/>
            <a:ext cx="3566700" cy="1650000"/>
          </a:xfrm>
          <a:prstGeom prst="rect">
            <a:avLst/>
          </a:prstGeom>
          <a:noFill/>
          <a:ln>
            <a:noFill/>
          </a:ln>
        </p:spPr>
        <p:txBody>
          <a:bodyPr anchorCtr="0" anchor="t" bIns="34275" lIns="68575" spcFirstLastPara="1" rIns="68575" wrap="square" tIns="34275">
            <a:spAutoFit/>
          </a:bodyPr>
          <a:lstStyle/>
          <a:p>
            <a:pPr indent="-209550" lvl="0" marL="2159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Century Gothic"/>
                <a:ea typeface="Century Gothic"/>
                <a:cs typeface="Century Gothic"/>
                <a:sym typeface="Century Gothic"/>
              </a:rPr>
              <a:t>Stream Analytics and IOT DB deployments can be optional.</a:t>
            </a:r>
            <a:endParaRPr b="0" i="0" sz="1300" u="none" cap="none" strike="noStrike">
              <a:solidFill>
                <a:schemeClr val="dk1"/>
              </a:solidFill>
              <a:latin typeface="Century Gothic"/>
              <a:ea typeface="Century Gothic"/>
              <a:cs typeface="Century Gothic"/>
              <a:sym typeface="Century Gothic"/>
            </a:endParaRPr>
          </a:p>
          <a:p>
            <a:pPr indent="-209550" lvl="0" marL="2159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Century Gothic"/>
                <a:ea typeface="Century Gothic"/>
                <a:cs typeface="Century Gothic"/>
                <a:sym typeface="Century Gothic"/>
              </a:rPr>
              <a:t>MEC App is also optional, if not exists, the data output from Fledge/ Kuiper/ TDengine can be configured to stream to cloud to perform central operations.</a:t>
            </a:r>
            <a:endParaRPr b="0" i="0" sz="1300" u="none" cap="none" strike="noStrike">
              <a:solidFill>
                <a:schemeClr val="dk1"/>
              </a:solidFill>
              <a:latin typeface="Century Gothic"/>
              <a:ea typeface="Century Gothic"/>
              <a:cs typeface="Century Gothic"/>
              <a:sym typeface="Century Gothic"/>
            </a:endParaRPr>
          </a:p>
          <a:p>
            <a:pPr indent="0" lvl="0" marL="0" marR="0" rtl="0" algn="l">
              <a:lnSpc>
                <a:spcPct val="115000"/>
              </a:lnSpc>
              <a:spcBef>
                <a:spcPts val="0"/>
              </a:spcBef>
              <a:spcAft>
                <a:spcPts val="0"/>
              </a:spcAft>
              <a:buNone/>
            </a:pPr>
            <a:r>
              <a:t/>
            </a:r>
            <a:endParaRPr sz="1300">
              <a:solidFill>
                <a:schemeClr val="dk1"/>
              </a:solidFill>
              <a:latin typeface="Century Gothic"/>
              <a:ea typeface="Century Gothic"/>
              <a:cs typeface="Century Gothic"/>
              <a:sym typeface="Century Gothic"/>
            </a:endParaRPr>
          </a:p>
        </p:txBody>
      </p:sp>
      <p:pic>
        <p:nvPicPr>
          <p:cNvPr id="447" name="Google Shape;447;p54"/>
          <p:cNvPicPr preferRelativeResize="0"/>
          <p:nvPr/>
        </p:nvPicPr>
        <p:blipFill rotWithShape="1">
          <a:blip r:embed="rId4">
            <a:alphaModFix/>
          </a:blip>
          <a:srcRect b="0" l="0" r="0" t="0"/>
          <a:stretch/>
        </p:blipFill>
        <p:spPr>
          <a:xfrm>
            <a:off x="78105" y="2886075"/>
            <a:ext cx="249079" cy="2263140"/>
          </a:xfrm>
          <a:prstGeom prst="rect">
            <a:avLst/>
          </a:prstGeom>
          <a:noFill/>
          <a:ln>
            <a:noFill/>
          </a:ln>
        </p:spPr>
      </p:pic>
      <p:sp>
        <p:nvSpPr>
          <p:cNvPr id="448" name="Google Shape;448;p54"/>
          <p:cNvSpPr txBox="1"/>
          <p:nvPr>
            <p:ph type="title"/>
          </p:nvPr>
        </p:nvSpPr>
        <p:spPr>
          <a:xfrm>
            <a:off x="83100" y="64025"/>
            <a:ext cx="8520600" cy="572700"/>
          </a:xfrm>
          <a:prstGeom prst="rect">
            <a:avLst/>
          </a:prstGeom>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None/>
            </a:pPr>
            <a:r>
              <a:rPr b="0" lang="en" sz="2400">
                <a:solidFill>
                  <a:srgbClr val="BF9000"/>
                </a:solidFill>
              </a:rPr>
              <a:t>EdgeGallery IOT Profile                       </a:t>
            </a:r>
            <a:endParaRPr b="0" sz="2400">
              <a:solidFill>
                <a:srgbClr val="BF9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38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IOT Introduction</a:t>
            </a:r>
            <a:endParaRPr sz="2700"/>
          </a:p>
        </p:txBody>
      </p:sp>
      <p:sp>
        <p:nvSpPr>
          <p:cNvPr id="191" name="Google Shape;191;p28"/>
          <p:cNvSpPr txBox="1"/>
          <p:nvPr>
            <p:ph idx="1" type="body"/>
          </p:nvPr>
        </p:nvSpPr>
        <p:spPr>
          <a:xfrm>
            <a:off x="438150" y="830000"/>
            <a:ext cx="3924600" cy="41826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950">
                <a:solidFill>
                  <a:srgbClr val="202122"/>
                </a:solidFill>
                <a:highlight>
                  <a:srgbClr val="FFFFFF"/>
                </a:highlight>
                <a:latin typeface="Arial"/>
                <a:ea typeface="Arial"/>
                <a:cs typeface="Arial"/>
                <a:sym typeface="Arial"/>
              </a:rPr>
              <a:t>The </a:t>
            </a:r>
            <a:r>
              <a:rPr b="1" lang="en" sz="950">
                <a:solidFill>
                  <a:srgbClr val="202122"/>
                </a:solidFill>
                <a:highlight>
                  <a:srgbClr val="FFFFFF"/>
                </a:highlight>
                <a:latin typeface="Arial"/>
                <a:ea typeface="Arial"/>
                <a:cs typeface="Arial"/>
                <a:sym typeface="Arial"/>
              </a:rPr>
              <a:t>Internet of Things</a:t>
            </a:r>
            <a:r>
              <a:rPr lang="en" sz="950">
                <a:solidFill>
                  <a:srgbClr val="202122"/>
                </a:solidFill>
                <a:highlight>
                  <a:srgbClr val="FFFFFF"/>
                </a:highlight>
                <a:latin typeface="Arial"/>
                <a:ea typeface="Arial"/>
                <a:cs typeface="Arial"/>
                <a:sym typeface="Arial"/>
              </a:rPr>
              <a:t> (</a:t>
            </a:r>
            <a:r>
              <a:rPr b="1" lang="en" sz="950">
                <a:solidFill>
                  <a:srgbClr val="202122"/>
                </a:solidFill>
                <a:highlight>
                  <a:srgbClr val="FFFFFF"/>
                </a:highlight>
                <a:latin typeface="Arial"/>
                <a:ea typeface="Arial"/>
                <a:cs typeface="Arial"/>
                <a:sym typeface="Arial"/>
              </a:rPr>
              <a:t>IoT</a:t>
            </a:r>
            <a:r>
              <a:rPr lang="en" sz="950">
                <a:solidFill>
                  <a:srgbClr val="202122"/>
                </a:solidFill>
                <a:highlight>
                  <a:srgbClr val="FFFFFF"/>
                </a:highlight>
                <a:latin typeface="Arial"/>
                <a:ea typeface="Arial"/>
                <a:cs typeface="Arial"/>
                <a:sym typeface="Arial"/>
              </a:rPr>
              <a:t>) describes physical objects (devices) with</a:t>
            </a:r>
            <a:r>
              <a:rPr b="1" lang="en" sz="950">
                <a:solidFill>
                  <a:srgbClr val="202122"/>
                </a:solidFill>
                <a:highlight>
                  <a:srgbClr val="FFFFFF"/>
                </a:highlight>
                <a:latin typeface="Arial"/>
                <a:ea typeface="Arial"/>
                <a:cs typeface="Arial"/>
                <a:sym typeface="Arial"/>
              </a:rPr>
              <a:t> </a:t>
            </a:r>
            <a:r>
              <a:rPr b="1" lang="en" sz="950">
                <a:solidFill>
                  <a:srgbClr val="202122"/>
                </a:solidFill>
                <a:highlight>
                  <a:srgbClr val="FFFFFF"/>
                </a:highlight>
                <a:uFill>
                  <a:noFill/>
                </a:uFill>
                <a:latin typeface="Arial"/>
                <a:ea typeface="Arial"/>
                <a:cs typeface="Arial"/>
                <a:sym typeface="Arial"/>
                <a:hlinkClick r:id="rId3">
                  <a:extLst>
                    <a:ext uri="{A12FA001-AC4F-418D-AE19-62706E023703}">
                      <ahyp:hlinkClr val="tx"/>
                    </a:ext>
                  </a:extLst>
                </a:hlinkClick>
              </a:rPr>
              <a:t>sensors</a:t>
            </a:r>
            <a:r>
              <a:rPr b="1" lang="en" sz="950">
                <a:solidFill>
                  <a:srgbClr val="202122"/>
                </a:solidFill>
                <a:highlight>
                  <a:srgbClr val="FFFFFF"/>
                </a:highlight>
                <a:latin typeface="Arial"/>
                <a:ea typeface="Arial"/>
                <a:cs typeface="Arial"/>
                <a:sym typeface="Arial"/>
              </a:rPr>
              <a:t>/</a:t>
            </a:r>
            <a:r>
              <a:rPr b="1" lang="en" sz="950">
                <a:solidFill>
                  <a:srgbClr val="202122"/>
                </a:solidFill>
                <a:highlight>
                  <a:srgbClr val="FFFFFF"/>
                </a:highlight>
                <a:latin typeface="Arial"/>
                <a:ea typeface="Arial"/>
                <a:cs typeface="Arial"/>
                <a:sym typeface="Arial"/>
              </a:rPr>
              <a:t>actuators</a:t>
            </a:r>
            <a:r>
              <a:rPr lang="en" sz="950">
                <a:solidFill>
                  <a:srgbClr val="202122"/>
                </a:solidFill>
                <a:highlight>
                  <a:srgbClr val="FFFFFF"/>
                </a:highlight>
                <a:latin typeface="Arial"/>
                <a:ea typeface="Arial"/>
                <a:cs typeface="Arial"/>
                <a:sym typeface="Arial"/>
              </a:rPr>
              <a:t>, processing ability, </a:t>
            </a:r>
            <a:r>
              <a:rPr lang="en" sz="950">
                <a:solidFill>
                  <a:srgbClr val="202122"/>
                </a:solidFill>
                <a:highlight>
                  <a:srgbClr val="FFFFFF"/>
                </a:highlight>
                <a:uFill>
                  <a:noFill/>
                </a:uFill>
                <a:latin typeface="Arial"/>
                <a:ea typeface="Arial"/>
                <a:cs typeface="Arial"/>
                <a:sym typeface="Arial"/>
                <a:hlinkClick r:id="rId4">
                  <a:extLst>
                    <a:ext uri="{A12FA001-AC4F-418D-AE19-62706E023703}">
                      <ahyp:hlinkClr val="tx"/>
                    </a:ext>
                  </a:extLst>
                </a:hlinkClick>
              </a:rPr>
              <a:t>software</a:t>
            </a:r>
            <a:r>
              <a:rPr lang="en" sz="950">
                <a:solidFill>
                  <a:srgbClr val="202122"/>
                </a:solidFill>
                <a:highlight>
                  <a:srgbClr val="FFFFFF"/>
                </a:highlight>
                <a:latin typeface="Arial"/>
                <a:ea typeface="Arial"/>
                <a:cs typeface="Arial"/>
                <a:sym typeface="Arial"/>
              </a:rPr>
              <a:t>s that </a:t>
            </a:r>
            <a:r>
              <a:rPr b="1" lang="en" sz="950">
                <a:solidFill>
                  <a:srgbClr val="202122"/>
                </a:solidFill>
                <a:highlight>
                  <a:srgbClr val="FFFFFF"/>
                </a:highlight>
                <a:latin typeface="Arial"/>
                <a:ea typeface="Arial"/>
                <a:cs typeface="Arial"/>
                <a:sym typeface="Arial"/>
              </a:rPr>
              <a:t>connect and exchange </a:t>
            </a:r>
            <a:r>
              <a:rPr lang="en" sz="950">
                <a:solidFill>
                  <a:srgbClr val="202122"/>
                </a:solidFill>
                <a:highlight>
                  <a:srgbClr val="FFFFFF"/>
                </a:highlight>
                <a:latin typeface="Arial"/>
                <a:ea typeface="Arial"/>
                <a:cs typeface="Arial"/>
                <a:sym typeface="Arial"/>
              </a:rPr>
              <a:t>data with other devices and systems over the </a:t>
            </a:r>
            <a:r>
              <a:rPr lang="en" sz="950">
                <a:solidFill>
                  <a:srgbClr val="202122"/>
                </a:solidFill>
                <a:highlight>
                  <a:srgbClr val="FFFFFF"/>
                </a:highlight>
                <a:uFill>
                  <a:noFill/>
                </a:uFill>
                <a:latin typeface="Arial"/>
                <a:ea typeface="Arial"/>
                <a:cs typeface="Arial"/>
                <a:sym typeface="Arial"/>
                <a:hlinkClick r:id="rId5">
                  <a:extLst>
                    <a:ext uri="{A12FA001-AC4F-418D-AE19-62706E023703}">
                      <ahyp:hlinkClr val="tx"/>
                    </a:ext>
                  </a:extLst>
                </a:hlinkClick>
              </a:rPr>
              <a:t>Internet</a:t>
            </a:r>
            <a:r>
              <a:rPr lang="en" sz="950">
                <a:solidFill>
                  <a:srgbClr val="202122"/>
                </a:solidFill>
                <a:highlight>
                  <a:srgbClr val="FFFFFF"/>
                </a:highlight>
                <a:latin typeface="Arial"/>
                <a:ea typeface="Arial"/>
                <a:cs typeface="Arial"/>
                <a:sym typeface="Arial"/>
              </a:rPr>
              <a:t> or other communications networks. </a:t>
            </a:r>
            <a:endParaRPr sz="950">
              <a:solidFill>
                <a:srgbClr val="202122"/>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950">
                <a:solidFill>
                  <a:srgbClr val="202122"/>
                </a:solidFill>
                <a:highlight>
                  <a:srgbClr val="FFFFFF"/>
                </a:highlight>
                <a:latin typeface="Arial"/>
                <a:ea typeface="Arial"/>
                <a:cs typeface="Arial"/>
                <a:sym typeface="Arial"/>
              </a:rPr>
              <a:t>Using IOT, can monitor and control the machines to enable automation without human </a:t>
            </a:r>
            <a:r>
              <a:rPr lang="en" sz="950">
                <a:solidFill>
                  <a:srgbClr val="202122"/>
                </a:solidFill>
                <a:highlight>
                  <a:srgbClr val="FFFFFF"/>
                </a:highlight>
                <a:latin typeface="Arial"/>
                <a:ea typeface="Arial"/>
                <a:cs typeface="Arial"/>
                <a:sym typeface="Arial"/>
              </a:rPr>
              <a:t>interventions which enables use cases like smart factories, smart cities, home automation.</a:t>
            </a:r>
            <a:endParaRPr sz="950">
              <a:solidFill>
                <a:srgbClr val="202122"/>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950">
                <a:solidFill>
                  <a:srgbClr val="202122"/>
                </a:solidFill>
                <a:highlight>
                  <a:srgbClr val="FFFFFF"/>
                </a:highlight>
                <a:latin typeface="Arial"/>
                <a:ea typeface="Arial"/>
                <a:cs typeface="Arial"/>
                <a:sym typeface="Arial"/>
              </a:rPr>
              <a:t>IOT can communicate over networks without human interactions. For this reason, a PC isn't generally considered an IoT device and neither is a smartphone.</a:t>
            </a:r>
            <a:endParaRPr sz="950">
              <a:solidFill>
                <a:srgbClr val="202122"/>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b="1" lang="en" sz="950">
                <a:solidFill>
                  <a:srgbClr val="202122"/>
                </a:solidFill>
                <a:highlight>
                  <a:srgbClr val="FFFFFF"/>
                </a:highlight>
                <a:latin typeface="Arial"/>
                <a:ea typeface="Arial"/>
                <a:cs typeface="Arial"/>
                <a:sym typeface="Arial"/>
              </a:rPr>
              <a:t>Sensors:</a:t>
            </a:r>
            <a:r>
              <a:rPr lang="en" sz="950">
                <a:solidFill>
                  <a:srgbClr val="202122"/>
                </a:solidFill>
                <a:highlight>
                  <a:srgbClr val="FFFFFF"/>
                </a:highlight>
                <a:latin typeface="Arial"/>
                <a:ea typeface="Arial"/>
                <a:cs typeface="Arial"/>
                <a:sym typeface="Arial"/>
              </a:rPr>
              <a:t> </a:t>
            </a:r>
            <a:r>
              <a:rPr lang="en" sz="950">
                <a:solidFill>
                  <a:srgbClr val="1F1F1F"/>
                </a:solidFill>
                <a:highlight>
                  <a:srgbClr val="FFFFFF"/>
                </a:highlight>
                <a:latin typeface="Arial"/>
                <a:ea typeface="Arial"/>
                <a:cs typeface="Arial"/>
                <a:sym typeface="Arial"/>
              </a:rPr>
              <a:t>Sensors read and report on the real-world status of connected products, machines, and local environments. They are the eyes and ears of the system, monitoring environmental elements like temperature, light, and moisture</a:t>
            </a:r>
            <a:endParaRPr sz="950">
              <a:solidFill>
                <a:srgbClr val="202122"/>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950">
                <a:solidFill>
                  <a:srgbClr val="202122"/>
                </a:solidFill>
                <a:highlight>
                  <a:srgbClr val="FFFFFF"/>
                </a:highlight>
                <a:latin typeface="Arial"/>
                <a:ea typeface="Arial"/>
                <a:cs typeface="Arial"/>
                <a:sym typeface="Arial"/>
              </a:rPr>
              <a:t>A</a:t>
            </a:r>
            <a:r>
              <a:rPr b="1" lang="en" sz="950">
                <a:solidFill>
                  <a:srgbClr val="202122"/>
                </a:solidFill>
                <a:highlight>
                  <a:srgbClr val="FFFFFF"/>
                </a:highlight>
                <a:latin typeface="Arial"/>
                <a:ea typeface="Arial"/>
                <a:cs typeface="Arial"/>
                <a:sym typeface="Arial"/>
              </a:rPr>
              <a:t>ctuators:</a:t>
            </a:r>
            <a:r>
              <a:rPr lang="en" sz="950">
                <a:solidFill>
                  <a:srgbClr val="202122"/>
                </a:solidFill>
                <a:highlight>
                  <a:srgbClr val="FFFFFF"/>
                </a:highlight>
                <a:latin typeface="Arial"/>
                <a:ea typeface="Arial"/>
                <a:cs typeface="Arial"/>
                <a:sym typeface="Arial"/>
              </a:rPr>
              <a:t> </a:t>
            </a:r>
            <a:r>
              <a:rPr lang="en" sz="950">
                <a:solidFill>
                  <a:srgbClr val="1F1F1F"/>
                </a:solidFill>
                <a:highlight>
                  <a:srgbClr val="FFFFFF"/>
                </a:highlight>
                <a:latin typeface="Arial"/>
                <a:ea typeface="Arial"/>
                <a:cs typeface="Arial"/>
                <a:sym typeface="Arial"/>
              </a:rPr>
              <a:t>They usually affect the electromechanical or logical state of a product or environment. They are the system’s hands and feet. </a:t>
            </a:r>
            <a:endParaRPr sz="950">
              <a:solidFill>
                <a:srgbClr val="1F1F1F"/>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950">
                <a:solidFill>
                  <a:srgbClr val="1F1F1F"/>
                </a:solidFill>
                <a:highlight>
                  <a:srgbClr val="FFFFFF"/>
                </a:highlight>
                <a:latin typeface="Arial"/>
                <a:ea typeface="Arial"/>
                <a:cs typeface="Arial"/>
                <a:sym typeface="Arial"/>
              </a:rPr>
              <a:t>This enable </a:t>
            </a:r>
            <a:r>
              <a:rPr b="1" lang="en" sz="950">
                <a:solidFill>
                  <a:srgbClr val="1F1F1F"/>
                </a:solidFill>
                <a:highlight>
                  <a:srgbClr val="FFFFFF"/>
                </a:highlight>
                <a:latin typeface="Arial"/>
                <a:ea typeface="Arial"/>
                <a:cs typeface="Arial"/>
                <a:sym typeface="Arial"/>
              </a:rPr>
              <a:t>close loop</a:t>
            </a:r>
            <a:r>
              <a:rPr lang="en" sz="950">
                <a:solidFill>
                  <a:srgbClr val="1F1F1F"/>
                </a:solidFill>
                <a:highlight>
                  <a:srgbClr val="FFFFFF"/>
                </a:highlight>
                <a:latin typeface="Arial"/>
                <a:ea typeface="Arial"/>
                <a:cs typeface="Arial"/>
                <a:sym typeface="Arial"/>
              </a:rPr>
              <a:t> control of devices/machines </a:t>
            </a:r>
            <a:r>
              <a:rPr b="1" lang="en" sz="950">
                <a:solidFill>
                  <a:srgbClr val="1F1F1F"/>
                </a:solidFill>
                <a:highlight>
                  <a:srgbClr val="FFFFFF"/>
                </a:highlight>
                <a:latin typeface="Arial"/>
                <a:ea typeface="Arial"/>
                <a:cs typeface="Arial"/>
                <a:sym typeface="Arial"/>
              </a:rPr>
              <a:t>without human </a:t>
            </a:r>
            <a:r>
              <a:rPr b="1" lang="en" sz="950">
                <a:solidFill>
                  <a:srgbClr val="1F1F1F"/>
                </a:solidFill>
                <a:highlight>
                  <a:srgbClr val="FFFFFF"/>
                </a:highlight>
                <a:latin typeface="Arial"/>
                <a:ea typeface="Arial"/>
                <a:cs typeface="Arial"/>
                <a:sym typeface="Arial"/>
              </a:rPr>
              <a:t>interventions</a:t>
            </a:r>
            <a:r>
              <a:rPr lang="en" sz="950">
                <a:solidFill>
                  <a:srgbClr val="1F1F1F"/>
                </a:solidFill>
                <a:highlight>
                  <a:srgbClr val="FFFFFF"/>
                </a:highlight>
                <a:latin typeface="Arial"/>
                <a:ea typeface="Arial"/>
                <a:cs typeface="Arial"/>
                <a:sym typeface="Arial"/>
              </a:rPr>
              <a:t>.</a:t>
            </a:r>
            <a:endParaRPr sz="950">
              <a:solidFill>
                <a:srgbClr val="1F1F1F"/>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en" sz="950">
                <a:solidFill>
                  <a:srgbClr val="1F1F1F"/>
                </a:solidFill>
                <a:highlight>
                  <a:srgbClr val="FFFFFF"/>
                </a:highlight>
                <a:latin typeface="Arial"/>
                <a:ea typeface="Arial"/>
                <a:cs typeface="Arial"/>
                <a:sym typeface="Arial"/>
              </a:rPr>
              <a:t>Use cases are like Home automation, smart factories, Robot, M2M, predictive </a:t>
            </a:r>
            <a:r>
              <a:rPr lang="en" sz="950">
                <a:solidFill>
                  <a:srgbClr val="1F1F1F"/>
                </a:solidFill>
                <a:highlight>
                  <a:srgbClr val="FFFFFF"/>
                </a:highlight>
                <a:latin typeface="Arial"/>
                <a:ea typeface="Arial"/>
                <a:cs typeface="Arial"/>
                <a:sym typeface="Arial"/>
              </a:rPr>
              <a:t>maintenance etc.</a:t>
            </a:r>
            <a:endParaRPr sz="950">
              <a:solidFill>
                <a:srgbClr val="1F1F1F"/>
              </a:solidFill>
              <a:highlight>
                <a:srgbClr val="FFFFFF"/>
              </a:highlight>
              <a:latin typeface="Arial"/>
              <a:ea typeface="Arial"/>
              <a:cs typeface="Arial"/>
              <a:sym typeface="Arial"/>
            </a:endParaRPr>
          </a:p>
        </p:txBody>
      </p:sp>
      <p:pic>
        <p:nvPicPr>
          <p:cNvPr id="192" name="Google Shape;192;p28"/>
          <p:cNvPicPr preferRelativeResize="0"/>
          <p:nvPr/>
        </p:nvPicPr>
        <p:blipFill>
          <a:blip r:embed="rId6">
            <a:alphaModFix/>
          </a:blip>
          <a:stretch>
            <a:fillRect/>
          </a:stretch>
        </p:blipFill>
        <p:spPr>
          <a:xfrm>
            <a:off x="5003753" y="2700599"/>
            <a:ext cx="3650002" cy="2176100"/>
          </a:xfrm>
          <a:prstGeom prst="rect">
            <a:avLst/>
          </a:prstGeom>
          <a:noFill/>
          <a:ln>
            <a:noFill/>
          </a:ln>
        </p:spPr>
      </p:pic>
      <p:pic>
        <p:nvPicPr>
          <p:cNvPr id="193" name="Google Shape;193;p28"/>
          <p:cNvPicPr preferRelativeResize="0"/>
          <p:nvPr/>
        </p:nvPicPr>
        <p:blipFill>
          <a:blip r:embed="rId7">
            <a:alphaModFix/>
          </a:blip>
          <a:stretch>
            <a:fillRect/>
          </a:stretch>
        </p:blipFill>
        <p:spPr>
          <a:xfrm>
            <a:off x="4494112" y="235999"/>
            <a:ext cx="4347919" cy="2426600"/>
          </a:xfrm>
          <a:prstGeom prst="rect">
            <a:avLst/>
          </a:prstGeom>
          <a:noFill/>
          <a:ln>
            <a:noFill/>
          </a:ln>
        </p:spPr>
      </p:pic>
      <p:sp>
        <p:nvSpPr>
          <p:cNvPr id="194" name="Google Shape;194;p28"/>
          <p:cNvSpPr txBox="1"/>
          <p:nvPr/>
        </p:nvSpPr>
        <p:spPr>
          <a:xfrm>
            <a:off x="6238100" y="159800"/>
            <a:ext cx="153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Calibri"/>
                <a:ea typeface="Calibri"/>
                <a:cs typeface="Calibri"/>
                <a:sym typeface="Calibri"/>
              </a:rPr>
              <a:t>IOT Deployment</a:t>
            </a:r>
            <a:endParaRPr b="1" sz="1100">
              <a:latin typeface="Calibri"/>
              <a:ea typeface="Calibri"/>
              <a:cs typeface="Calibri"/>
              <a:sym typeface="Calibri"/>
            </a:endParaRPr>
          </a:p>
        </p:txBody>
      </p:sp>
      <p:sp>
        <p:nvSpPr>
          <p:cNvPr id="195" name="Google Shape;195;p28"/>
          <p:cNvSpPr txBox="1"/>
          <p:nvPr/>
        </p:nvSpPr>
        <p:spPr>
          <a:xfrm>
            <a:off x="4714100" y="2598200"/>
            <a:ext cx="153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Calibri"/>
                <a:ea typeface="Calibri"/>
                <a:cs typeface="Calibri"/>
                <a:sym typeface="Calibri"/>
              </a:rPr>
              <a:t>IOT Usecases</a:t>
            </a:r>
            <a:endParaRPr b="1" sz="11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5"/>
          <p:cNvPicPr preferRelativeResize="0"/>
          <p:nvPr/>
        </p:nvPicPr>
        <p:blipFill>
          <a:blip r:embed="rId3">
            <a:alphaModFix/>
          </a:blip>
          <a:stretch>
            <a:fillRect/>
          </a:stretch>
        </p:blipFill>
        <p:spPr>
          <a:xfrm>
            <a:off x="3567877" y="1355275"/>
            <a:ext cx="5142074" cy="3727675"/>
          </a:xfrm>
          <a:prstGeom prst="rect">
            <a:avLst/>
          </a:prstGeom>
          <a:noFill/>
          <a:ln>
            <a:noFill/>
          </a:ln>
        </p:spPr>
      </p:pic>
      <p:sp>
        <p:nvSpPr>
          <p:cNvPr id="454" name="Google Shape;454;p55"/>
          <p:cNvSpPr txBox="1"/>
          <p:nvPr/>
        </p:nvSpPr>
        <p:spPr>
          <a:xfrm>
            <a:off x="92950" y="950275"/>
            <a:ext cx="3145800" cy="3878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Profiles are software stack required to perform a specified task. </a:t>
            </a:r>
            <a:endParaRPr>
              <a:solidFill>
                <a:schemeClr val="dk1"/>
              </a:solidFill>
              <a:latin typeface="Calibri"/>
              <a:ea typeface="Calibri"/>
              <a:cs typeface="Calibri"/>
              <a:sym typeface="Calibri"/>
            </a:endParaRPr>
          </a:p>
          <a:p>
            <a:pPr indent="-317500" lvl="0" marL="457200" rtl="0" algn="l">
              <a:lnSpc>
                <a:spcPct val="115000"/>
              </a:lnSpc>
              <a:spcBef>
                <a:spcPts val="1000"/>
              </a:spcBef>
              <a:spcAft>
                <a:spcPts val="0"/>
              </a:spcAft>
              <a:buClr>
                <a:schemeClr val="dk1"/>
              </a:buClr>
              <a:buSzPts val="1400"/>
              <a:buFont typeface="Calibri"/>
              <a:buChar char="●"/>
            </a:pPr>
            <a:r>
              <a:rPr lang="en">
                <a:solidFill>
                  <a:schemeClr val="dk1"/>
                </a:solidFill>
                <a:latin typeface="Calibri"/>
                <a:ea typeface="Calibri"/>
                <a:cs typeface="Calibri"/>
                <a:sym typeface="Calibri"/>
              </a:rPr>
              <a:t>Multiple components provided by the platform, can be designed or arranged together to form a profile, which performs a predefined task, such as reading data from IOT devices, process it and store in db. </a:t>
            </a:r>
            <a:endParaRPr>
              <a:solidFill>
                <a:schemeClr val="dk1"/>
              </a:solidFill>
              <a:latin typeface="Calibri"/>
              <a:ea typeface="Calibri"/>
              <a:cs typeface="Calibri"/>
              <a:sym typeface="Calibri"/>
            </a:endParaRPr>
          </a:p>
          <a:p>
            <a:pPr indent="-317500" lvl="0" marL="457200" rtl="0" algn="l">
              <a:lnSpc>
                <a:spcPct val="115000"/>
              </a:lnSpc>
              <a:spcBef>
                <a:spcPts val="1000"/>
              </a:spcBef>
              <a:spcAft>
                <a:spcPts val="1000"/>
              </a:spcAft>
              <a:buClr>
                <a:schemeClr val="dk1"/>
              </a:buClr>
              <a:buSzPts val="1400"/>
              <a:buFont typeface="Calibri"/>
              <a:buChar char="●"/>
            </a:pPr>
            <a:r>
              <a:rPr lang="en">
                <a:solidFill>
                  <a:schemeClr val="dk1"/>
                </a:solidFill>
                <a:latin typeface="Calibri"/>
                <a:ea typeface="Calibri"/>
                <a:cs typeface="Calibri"/>
                <a:sym typeface="Calibri"/>
              </a:rPr>
              <a:t>Using this platform feature, application developers can design or select a profile along with their application.</a:t>
            </a:r>
            <a:endParaRPr sz="1600"/>
          </a:p>
        </p:txBody>
      </p:sp>
      <p:sp>
        <p:nvSpPr>
          <p:cNvPr id="455" name="Google Shape;455;p55"/>
          <p:cNvSpPr txBox="1"/>
          <p:nvPr>
            <p:ph type="title"/>
          </p:nvPr>
        </p:nvSpPr>
        <p:spPr>
          <a:xfrm>
            <a:off x="83100" y="140225"/>
            <a:ext cx="8520600" cy="572700"/>
          </a:xfrm>
          <a:prstGeom prst="rect">
            <a:avLst/>
          </a:prstGeom>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None/>
            </a:pPr>
            <a:r>
              <a:rPr b="0" lang="en" sz="2400">
                <a:solidFill>
                  <a:srgbClr val="BF9000"/>
                </a:solidFill>
              </a:rPr>
              <a:t>EdgeGallery IOT Profile                       </a:t>
            </a:r>
            <a:endParaRPr b="0" sz="2400">
              <a:solidFill>
                <a:srgbClr val="BF9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txBox="1"/>
          <p:nvPr>
            <p:ph type="title"/>
          </p:nvPr>
        </p:nvSpPr>
        <p:spPr>
          <a:xfrm>
            <a:off x="364331" y="145375"/>
            <a:ext cx="5915100" cy="745800"/>
          </a:xfrm>
          <a:prstGeom prst="rect">
            <a:avLst/>
          </a:prstGeom>
          <a:no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None/>
            </a:pPr>
            <a:r>
              <a:rPr b="0" lang="en" sz="2400">
                <a:solidFill>
                  <a:srgbClr val="BF9000"/>
                </a:solidFill>
              </a:rPr>
              <a:t>IOT UseCase: Visualization</a:t>
            </a:r>
            <a:endParaRPr b="0" sz="2400">
              <a:solidFill>
                <a:srgbClr val="BF9000"/>
              </a:solidFill>
            </a:endParaRPr>
          </a:p>
        </p:txBody>
      </p:sp>
      <p:sp>
        <p:nvSpPr>
          <p:cNvPr id="461" name="Google Shape;461;p56"/>
          <p:cNvSpPr/>
          <p:nvPr/>
        </p:nvSpPr>
        <p:spPr>
          <a:xfrm>
            <a:off x="1504474" y="1958340"/>
            <a:ext cx="5710800" cy="15687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sp>
        <p:nvSpPr>
          <p:cNvPr id="462" name="Google Shape;462;p56"/>
          <p:cNvSpPr/>
          <p:nvPr/>
        </p:nvSpPr>
        <p:spPr>
          <a:xfrm>
            <a:off x="1595914" y="2036921"/>
            <a:ext cx="1143900" cy="1392000"/>
          </a:xfrm>
          <a:prstGeom prst="rect">
            <a:avLst/>
          </a:prstGeom>
          <a:solidFill>
            <a:srgbClr val="E4FBFF"/>
          </a:solidFill>
          <a:ln cap="flat" cmpd="sng" w="12700">
            <a:solidFill>
              <a:srgbClr val="00BC71"/>
            </a:solidFill>
            <a:prstDash val="solid"/>
            <a:miter lim="800000"/>
            <a:headEnd len="sm" w="sm" type="none"/>
            <a:tailEnd len="sm" w="sm" type="none"/>
          </a:ln>
        </p:spPr>
        <p:txBody>
          <a:bodyPr anchorCtr="0" anchor="ctr" bIns="34275" lIns="68575" spcFirstLastPara="1" rIns="68575" wrap="square" tIns="68575">
            <a:noAutofit/>
          </a:bodyPr>
          <a:lstStyle/>
          <a:p>
            <a:pPr indent="0" lvl="0" marL="0" marR="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id="463" name="Google Shape;463;p56"/>
          <p:cNvPicPr preferRelativeResize="0"/>
          <p:nvPr/>
        </p:nvPicPr>
        <p:blipFill rotWithShape="1">
          <a:blip r:embed="rId3">
            <a:alphaModFix/>
          </a:blip>
          <a:srcRect b="0" l="0" r="0" t="0"/>
          <a:stretch/>
        </p:blipFill>
        <p:spPr>
          <a:xfrm>
            <a:off x="1697355" y="2364581"/>
            <a:ext cx="941070" cy="736760"/>
          </a:xfrm>
          <a:prstGeom prst="rect">
            <a:avLst/>
          </a:prstGeom>
          <a:noFill/>
          <a:ln>
            <a:noFill/>
          </a:ln>
        </p:spPr>
      </p:pic>
      <p:sp>
        <p:nvSpPr>
          <p:cNvPr id="464" name="Google Shape;464;p56"/>
          <p:cNvSpPr/>
          <p:nvPr/>
        </p:nvSpPr>
        <p:spPr>
          <a:xfrm>
            <a:off x="3266123" y="2036921"/>
            <a:ext cx="1143900" cy="1392000"/>
          </a:xfrm>
          <a:prstGeom prst="rect">
            <a:avLst/>
          </a:prstGeom>
          <a:solidFill>
            <a:srgbClr val="E4FBFF"/>
          </a:solidFill>
          <a:ln cap="flat" cmpd="sng" w="12700">
            <a:solidFill>
              <a:srgbClr val="00BC71"/>
            </a:solidFill>
            <a:prstDash val="solid"/>
            <a:miter lim="800000"/>
            <a:headEnd len="sm" w="sm" type="none"/>
            <a:tailEnd len="sm" w="sm" type="none"/>
          </a:ln>
        </p:spPr>
        <p:txBody>
          <a:bodyPr anchorCtr="0" anchor="ctr" bIns="34275" lIns="68575" spcFirstLastPara="1" rIns="68575" wrap="square" tIns="68575">
            <a:noAutofit/>
          </a:bodyPr>
          <a:lstStyle/>
          <a:p>
            <a:pPr indent="0" lvl="0" marL="0" marR="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id="465" name="Google Shape;465;p56"/>
          <p:cNvPicPr preferRelativeResize="0"/>
          <p:nvPr/>
        </p:nvPicPr>
        <p:blipFill rotWithShape="1">
          <a:blip r:embed="rId4">
            <a:alphaModFix/>
          </a:blip>
          <a:srcRect b="0" l="0" r="0" t="0"/>
          <a:stretch/>
        </p:blipFill>
        <p:spPr>
          <a:xfrm>
            <a:off x="3362801" y="2332196"/>
            <a:ext cx="951071" cy="802005"/>
          </a:xfrm>
          <a:prstGeom prst="rect">
            <a:avLst/>
          </a:prstGeom>
          <a:noFill/>
          <a:ln>
            <a:noFill/>
          </a:ln>
        </p:spPr>
      </p:pic>
      <p:sp>
        <p:nvSpPr>
          <p:cNvPr id="466" name="Google Shape;466;p56"/>
          <p:cNvSpPr/>
          <p:nvPr/>
        </p:nvSpPr>
        <p:spPr>
          <a:xfrm>
            <a:off x="5981224" y="2037398"/>
            <a:ext cx="1143900" cy="1392000"/>
          </a:xfrm>
          <a:prstGeom prst="rect">
            <a:avLst/>
          </a:prstGeom>
          <a:solidFill>
            <a:srgbClr val="E4FBFF"/>
          </a:solidFill>
          <a:ln cap="flat" cmpd="sng" w="12700">
            <a:solidFill>
              <a:srgbClr val="00BC71"/>
            </a:solidFill>
            <a:prstDash val="solid"/>
            <a:miter lim="800000"/>
            <a:headEnd len="sm" w="sm" type="none"/>
            <a:tailEnd len="sm" w="sm" type="none"/>
          </a:ln>
        </p:spPr>
        <p:txBody>
          <a:bodyPr anchorCtr="0" anchor="ctr" bIns="34275" lIns="68575" spcFirstLastPara="1" rIns="68575" wrap="square" tIns="68575">
            <a:noAutofit/>
          </a:bodyPr>
          <a:lstStyle/>
          <a:p>
            <a:pPr indent="0" lvl="0" marL="0" marR="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pic>
        <p:nvPicPr>
          <p:cNvPr id="467" name="Google Shape;467;p56"/>
          <p:cNvPicPr preferRelativeResize="0"/>
          <p:nvPr/>
        </p:nvPicPr>
        <p:blipFill rotWithShape="1">
          <a:blip r:embed="rId5">
            <a:alphaModFix/>
          </a:blip>
          <a:srcRect b="0" l="0" r="0" t="0"/>
          <a:stretch/>
        </p:blipFill>
        <p:spPr>
          <a:xfrm>
            <a:off x="6165533" y="2364581"/>
            <a:ext cx="755332" cy="802481"/>
          </a:xfrm>
          <a:prstGeom prst="rect">
            <a:avLst/>
          </a:prstGeom>
          <a:noFill/>
          <a:ln>
            <a:noFill/>
          </a:ln>
        </p:spPr>
      </p:pic>
      <p:cxnSp>
        <p:nvCxnSpPr>
          <p:cNvPr id="468" name="Google Shape;468;p56"/>
          <p:cNvCxnSpPr>
            <a:stCxn id="462" idx="3"/>
            <a:endCxn id="464" idx="1"/>
          </p:cNvCxnSpPr>
          <p:nvPr/>
        </p:nvCxnSpPr>
        <p:spPr>
          <a:xfrm>
            <a:off x="2739814" y="2732921"/>
            <a:ext cx="526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69" name="Google Shape;469;p56"/>
          <p:cNvCxnSpPr>
            <a:stCxn id="464" idx="3"/>
            <a:endCxn id="466" idx="1"/>
          </p:cNvCxnSpPr>
          <p:nvPr/>
        </p:nvCxnSpPr>
        <p:spPr>
          <a:xfrm>
            <a:off x="4410023" y="2732921"/>
            <a:ext cx="1571100" cy="600"/>
          </a:xfrm>
          <a:prstGeom prst="straightConnector1">
            <a:avLst/>
          </a:prstGeom>
          <a:noFill/>
          <a:ln cap="flat" cmpd="sng" w="9525">
            <a:solidFill>
              <a:schemeClr val="accent1"/>
            </a:solidFill>
            <a:prstDash val="solid"/>
            <a:miter lim="800000"/>
            <a:headEnd len="sm" w="sm" type="none"/>
            <a:tailEnd len="med" w="med" type="stealth"/>
          </a:ln>
        </p:spPr>
      </p:cxnSp>
      <p:sp>
        <p:nvSpPr>
          <p:cNvPr id="470" name="Google Shape;470;p56"/>
          <p:cNvSpPr txBox="1"/>
          <p:nvPr/>
        </p:nvSpPr>
        <p:spPr>
          <a:xfrm>
            <a:off x="1764506" y="2099786"/>
            <a:ext cx="806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accent1"/>
                </a:solidFill>
                <a:latin typeface="Century Gothic"/>
                <a:ea typeface="Century Gothic"/>
                <a:cs typeface="Century Gothic"/>
                <a:sym typeface="Century Gothic"/>
              </a:rPr>
              <a:t>Protocol Stack</a:t>
            </a:r>
            <a:endParaRPr b="1" sz="900">
              <a:solidFill>
                <a:schemeClr val="accent1"/>
              </a:solidFill>
              <a:latin typeface="Century Gothic"/>
              <a:ea typeface="Century Gothic"/>
              <a:cs typeface="Century Gothic"/>
              <a:sym typeface="Century Gothic"/>
            </a:endParaRPr>
          </a:p>
        </p:txBody>
      </p:sp>
      <p:sp>
        <p:nvSpPr>
          <p:cNvPr id="471" name="Google Shape;471;p56"/>
          <p:cNvSpPr txBox="1"/>
          <p:nvPr/>
        </p:nvSpPr>
        <p:spPr>
          <a:xfrm>
            <a:off x="3456623" y="2152650"/>
            <a:ext cx="806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accent1"/>
                </a:solidFill>
                <a:latin typeface="Century Gothic"/>
                <a:ea typeface="Century Gothic"/>
                <a:cs typeface="Century Gothic"/>
                <a:sym typeface="Century Gothic"/>
              </a:rPr>
              <a:t>ETL</a:t>
            </a:r>
            <a:endParaRPr b="1" sz="900">
              <a:solidFill>
                <a:schemeClr val="accent1"/>
              </a:solidFill>
              <a:latin typeface="Century Gothic"/>
              <a:ea typeface="Century Gothic"/>
              <a:cs typeface="Century Gothic"/>
              <a:sym typeface="Century Gothic"/>
            </a:endParaRPr>
          </a:p>
        </p:txBody>
      </p:sp>
      <p:sp>
        <p:nvSpPr>
          <p:cNvPr id="472" name="Google Shape;472;p56"/>
          <p:cNvSpPr txBox="1"/>
          <p:nvPr/>
        </p:nvSpPr>
        <p:spPr>
          <a:xfrm>
            <a:off x="6139815" y="2152650"/>
            <a:ext cx="806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accent1"/>
                </a:solidFill>
                <a:latin typeface="Century Gothic"/>
                <a:ea typeface="Century Gothic"/>
                <a:cs typeface="Century Gothic"/>
                <a:sym typeface="Century Gothic"/>
              </a:rPr>
              <a:t>Store</a:t>
            </a:r>
            <a:endParaRPr b="1" sz="900">
              <a:solidFill>
                <a:schemeClr val="accent1"/>
              </a:solidFill>
              <a:latin typeface="Century Gothic"/>
              <a:ea typeface="Century Gothic"/>
              <a:cs typeface="Century Gothic"/>
              <a:sym typeface="Century Gothic"/>
            </a:endParaRPr>
          </a:p>
        </p:txBody>
      </p:sp>
      <p:sp>
        <p:nvSpPr>
          <p:cNvPr id="473" name="Google Shape;473;p56"/>
          <p:cNvSpPr/>
          <p:nvPr/>
        </p:nvSpPr>
        <p:spPr>
          <a:xfrm>
            <a:off x="72390" y="4168616"/>
            <a:ext cx="748200" cy="497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entury Gothic"/>
                <a:ea typeface="Century Gothic"/>
                <a:cs typeface="Century Gothic"/>
                <a:sym typeface="Century Gothic"/>
              </a:rPr>
              <a:t>Temp + Humidity  Sensor -1 </a:t>
            </a:r>
            <a:endParaRPr sz="900">
              <a:solidFill>
                <a:schemeClr val="lt1"/>
              </a:solidFill>
              <a:latin typeface="Century Gothic"/>
              <a:ea typeface="Century Gothic"/>
              <a:cs typeface="Century Gothic"/>
              <a:sym typeface="Century Gothic"/>
            </a:endParaRPr>
          </a:p>
        </p:txBody>
      </p:sp>
      <p:sp>
        <p:nvSpPr>
          <p:cNvPr id="474" name="Google Shape;474;p56"/>
          <p:cNvSpPr/>
          <p:nvPr/>
        </p:nvSpPr>
        <p:spPr>
          <a:xfrm>
            <a:off x="7309961" y="1949291"/>
            <a:ext cx="1325100" cy="15687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sp>
        <p:nvSpPr>
          <p:cNvPr id="475" name="Google Shape;475;p56"/>
          <p:cNvSpPr/>
          <p:nvPr/>
        </p:nvSpPr>
        <p:spPr>
          <a:xfrm>
            <a:off x="7405211" y="2041207"/>
            <a:ext cx="1143900" cy="1392000"/>
          </a:xfrm>
          <a:prstGeom prst="rect">
            <a:avLst/>
          </a:prstGeom>
          <a:solidFill>
            <a:srgbClr val="E4FBFF"/>
          </a:solidFill>
          <a:ln cap="flat" cmpd="sng" w="12700">
            <a:solidFill>
              <a:srgbClr val="00BC71"/>
            </a:solidFill>
            <a:prstDash val="solid"/>
            <a:miter lim="800000"/>
            <a:headEnd len="sm" w="sm" type="none"/>
            <a:tailEnd len="sm" w="sm" type="none"/>
          </a:ln>
        </p:spPr>
        <p:txBody>
          <a:bodyPr anchorCtr="0" anchor="ctr" bIns="34275" lIns="68575" spcFirstLastPara="1" rIns="68575" wrap="square" tIns="68575">
            <a:noAutofit/>
          </a:bodyPr>
          <a:lstStyle/>
          <a:p>
            <a:pPr indent="0" lvl="0" marL="0" marR="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476" name="Google Shape;476;p56"/>
          <p:cNvSpPr txBox="1"/>
          <p:nvPr/>
        </p:nvSpPr>
        <p:spPr>
          <a:xfrm>
            <a:off x="7574280" y="2217896"/>
            <a:ext cx="806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accent1"/>
                </a:solidFill>
                <a:latin typeface="Century Gothic"/>
                <a:ea typeface="Century Gothic"/>
                <a:cs typeface="Century Gothic"/>
                <a:sym typeface="Century Gothic"/>
              </a:rPr>
              <a:t>MEC App</a:t>
            </a:r>
            <a:endParaRPr b="1" sz="900">
              <a:solidFill>
                <a:schemeClr val="accent1"/>
              </a:solidFill>
              <a:latin typeface="Century Gothic"/>
              <a:ea typeface="Century Gothic"/>
              <a:cs typeface="Century Gothic"/>
              <a:sym typeface="Century Gothic"/>
            </a:endParaRPr>
          </a:p>
        </p:txBody>
      </p:sp>
      <p:sp>
        <p:nvSpPr>
          <p:cNvPr id="477" name="Google Shape;477;p56"/>
          <p:cNvSpPr/>
          <p:nvPr/>
        </p:nvSpPr>
        <p:spPr>
          <a:xfrm>
            <a:off x="7454265" y="2544604"/>
            <a:ext cx="1066800" cy="278100"/>
          </a:xfrm>
          <a:prstGeom prst="roundRect">
            <a:avLst>
              <a:gd fmla="val 3846" name="adj"/>
            </a:avLst>
          </a:prstGeom>
          <a:gradFill>
            <a:gsLst>
              <a:gs pos="0">
                <a:srgbClr val="14CD68">
                  <a:alpha val="38823"/>
                </a:srgbClr>
              </a:gs>
              <a:gs pos="100000">
                <a:srgbClr val="035C7D">
                  <a:alpha val="43921"/>
                </a:srgbClr>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Century Gothic"/>
                <a:ea typeface="Century Gothic"/>
                <a:cs typeface="Century Gothic"/>
                <a:sym typeface="Century Gothic"/>
              </a:rPr>
              <a:t>Grafana</a:t>
            </a:r>
            <a:endParaRPr b="1" sz="900">
              <a:solidFill>
                <a:schemeClr val="lt1"/>
              </a:solidFill>
              <a:latin typeface="Century Gothic"/>
              <a:ea typeface="Century Gothic"/>
              <a:cs typeface="Century Gothic"/>
              <a:sym typeface="Century Gothic"/>
            </a:endParaRPr>
          </a:p>
        </p:txBody>
      </p:sp>
      <p:cxnSp>
        <p:nvCxnSpPr>
          <p:cNvPr id="478" name="Google Shape;478;p56"/>
          <p:cNvCxnSpPr>
            <a:stCxn id="466" idx="3"/>
            <a:endCxn id="475" idx="1"/>
          </p:cNvCxnSpPr>
          <p:nvPr/>
        </p:nvCxnSpPr>
        <p:spPr>
          <a:xfrm>
            <a:off x="7125124" y="2733398"/>
            <a:ext cx="280200" cy="3900"/>
          </a:xfrm>
          <a:prstGeom prst="straightConnector1">
            <a:avLst/>
          </a:prstGeom>
          <a:noFill/>
          <a:ln cap="flat" cmpd="sng" w="9525">
            <a:solidFill>
              <a:schemeClr val="accent1"/>
            </a:solidFill>
            <a:prstDash val="solid"/>
            <a:miter lim="800000"/>
            <a:headEnd len="sm" w="sm" type="none"/>
            <a:tailEnd len="med" w="med" type="stealth"/>
          </a:ln>
        </p:spPr>
      </p:cxnSp>
      <p:sp>
        <p:nvSpPr>
          <p:cNvPr id="479" name="Google Shape;479;p56"/>
          <p:cNvSpPr txBox="1"/>
          <p:nvPr/>
        </p:nvSpPr>
        <p:spPr>
          <a:xfrm>
            <a:off x="2734627" y="2534602"/>
            <a:ext cx="7896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entury Gothic"/>
                <a:ea typeface="Century Gothic"/>
                <a:cs typeface="Century Gothic"/>
                <a:sym typeface="Century Gothic"/>
              </a:rPr>
              <a:t>Fledge</a:t>
            </a:r>
            <a:endParaRPr sz="900">
              <a:solidFill>
                <a:schemeClr val="dk1"/>
              </a:solidFill>
              <a:latin typeface="Century Gothic"/>
              <a:ea typeface="Century Gothic"/>
              <a:cs typeface="Century Gothic"/>
              <a:sym typeface="Century Gothic"/>
            </a:endParaRPr>
          </a:p>
        </p:txBody>
      </p:sp>
      <p:sp>
        <p:nvSpPr>
          <p:cNvPr id="480" name="Google Shape;480;p56"/>
          <p:cNvSpPr txBox="1"/>
          <p:nvPr/>
        </p:nvSpPr>
        <p:spPr>
          <a:xfrm>
            <a:off x="4370070" y="2556986"/>
            <a:ext cx="937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entury Gothic"/>
                <a:ea typeface="Century Gothic"/>
                <a:cs typeface="Century Gothic"/>
                <a:sym typeface="Century Gothic"/>
              </a:rPr>
              <a:t>Kuiper</a:t>
            </a:r>
            <a:endParaRPr sz="900">
              <a:solidFill>
                <a:schemeClr val="dk1"/>
              </a:solidFill>
              <a:latin typeface="Century Gothic"/>
              <a:ea typeface="Century Gothic"/>
              <a:cs typeface="Century Gothic"/>
              <a:sym typeface="Century Gothic"/>
            </a:endParaRPr>
          </a:p>
        </p:txBody>
      </p:sp>
      <p:sp>
        <p:nvSpPr>
          <p:cNvPr id="481" name="Google Shape;481;p56"/>
          <p:cNvSpPr/>
          <p:nvPr/>
        </p:nvSpPr>
        <p:spPr>
          <a:xfrm>
            <a:off x="1519714" y="3578542"/>
            <a:ext cx="4349700" cy="239100"/>
          </a:xfrm>
          <a:prstGeom prst="rect">
            <a:avLst/>
          </a:prstGeom>
          <a:solidFill>
            <a:srgbClr val="E4FBFF"/>
          </a:solidFill>
          <a:ln cap="flat" cmpd="sng" w="12700">
            <a:solidFill>
              <a:srgbClr val="00BC71"/>
            </a:solidFill>
            <a:prstDash val="solid"/>
            <a:miter lim="800000"/>
            <a:headEnd len="sm" w="sm" type="none"/>
            <a:tailEnd len="sm" w="sm" type="none"/>
          </a:ln>
        </p:spPr>
        <p:txBody>
          <a:bodyPr anchorCtr="0" anchor="ctr" bIns="34275" lIns="68575" spcFirstLastPara="1" rIns="68575" wrap="square" tIns="137150">
            <a:noAutofit/>
          </a:bodyPr>
          <a:lstStyle/>
          <a:p>
            <a:pPr indent="0" lvl="0" marL="0" marR="0" rtl="0" algn="ctr">
              <a:spcBef>
                <a:spcPts val="0"/>
              </a:spcBef>
              <a:spcAft>
                <a:spcPts val="0"/>
              </a:spcAft>
              <a:buNone/>
            </a:pPr>
            <a:r>
              <a:rPr lang="en" sz="1100">
                <a:solidFill>
                  <a:schemeClr val="dk1"/>
                </a:solidFill>
                <a:latin typeface="Century Gothic"/>
                <a:ea typeface="Century Gothic"/>
                <a:cs typeface="Century Gothic"/>
                <a:sym typeface="Century Gothic"/>
              </a:rPr>
              <a:t>MQTT BROKER</a:t>
            </a:r>
            <a:endParaRPr sz="1100">
              <a:solidFill>
                <a:schemeClr val="dk1"/>
              </a:solidFill>
              <a:latin typeface="Century Gothic"/>
              <a:ea typeface="Century Gothic"/>
              <a:cs typeface="Century Gothic"/>
              <a:sym typeface="Century Gothic"/>
            </a:endParaRPr>
          </a:p>
        </p:txBody>
      </p:sp>
      <p:sp>
        <p:nvSpPr>
          <p:cNvPr id="482" name="Google Shape;482;p56"/>
          <p:cNvSpPr/>
          <p:nvPr/>
        </p:nvSpPr>
        <p:spPr>
          <a:xfrm>
            <a:off x="5048726" y="2039779"/>
            <a:ext cx="820500" cy="1392000"/>
          </a:xfrm>
          <a:prstGeom prst="rect">
            <a:avLst/>
          </a:prstGeom>
          <a:solidFill>
            <a:srgbClr val="E4FBFF"/>
          </a:solidFill>
          <a:ln cap="flat" cmpd="sng" w="12700">
            <a:solidFill>
              <a:srgbClr val="00BC71"/>
            </a:solidFill>
            <a:prstDash val="solid"/>
            <a:miter lim="800000"/>
            <a:headEnd len="sm" w="sm" type="none"/>
            <a:tailEnd len="sm" w="sm" type="none"/>
          </a:ln>
        </p:spPr>
        <p:txBody>
          <a:bodyPr anchorCtr="0" anchor="ctr" bIns="34275" lIns="68575" spcFirstLastPara="1" rIns="68575" wrap="square" tIns="68575">
            <a:noAutofit/>
          </a:bodyPr>
          <a:lstStyle/>
          <a:p>
            <a:pPr indent="0" lvl="0" marL="0" marR="0" rtl="0" algn="ctr">
              <a:spcBef>
                <a:spcPts val="0"/>
              </a:spcBef>
              <a:spcAft>
                <a:spcPts val="0"/>
              </a:spcAft>
              <a:buNone/>
            </a:pPr>
            <a:r>
              <a:rPr lang="en" sz="1100">
                <a:solidFill>
                  <a:schemeClr val="dk1"/>
                </a:solidFill>
                <a:latin typeface="Century Gothic"/>
                <a:ea typeface="Century Gothic"/>
                <a:cs typeface="Century Gothic"/>
                <a:sym typeface="Century Gothic"/>
              </a:rPr>
              <a:t>MQTT TDEngine Adapter</a:t>
            </a:r>
            <a:endParaRPr sz="1100">
              <a:solidFill>
                <a:schemeClr val="dk1"/>
              </a:solidFill>
              <a:latin typeface="Century Gothic"/>
              <a:ea typeface="Century Gothic"/>
              <a:cs typeface="Century Gothic"/>
              <a:sym typeface="Century Gothic"/>
            </a:endParaRPr>
          </a:p>
        </p:txBody>
      </p:sp>
      <p:sp>
        <p:nvSpPr>
          <p:cNvPr id="483" name="Google Shape;483;p56"/>
          <p:cNvSpPr txBox="1"/>
          <p:nvPr/>
        </p:nvSpPr>
        <p:spPr>
          <a:xfrm>
            <a:off x="367189" y="3527108"/>
            <a:ext cx="1330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entury Gothic"/>
                <a:ea typeface="Century Gothic"/>
                <a:cs typeface="Century Gothic"/>
                <a:sym typeface="Century Gothic"/>
              </a:rPr>
              <a:t>Room1/Condition</a:t>
            </a:r>
            <a:endParaRPr sz="900">
              <a:solidFill>
                <a:schemeClr val="dk1"/>
              </a:solidFill>
              <a:latin typeface="Century Gothic"/>
              <a:ea typeface="Century Gothic"/>
              <a:cs typeface="Century Gothic"/>
              <a:sym typeface="Century Gothic"/>
            </a:endParaRPr>
          </a:p>
        </p:txBody>
      </p:sp>
      <p:sp>
        <p:nvSpPr>
          <p:cNvPr id="484" name="Google Shape;484;p56"/>
          <p:cNvSpPr/>
          <p:nvPr/>
        </p:nvSpPr>
        <p:spPr>
          <a:xfrm>
            <a:off x="655796" y="2036445"/>
            <a:ext cx="632400" cy="1392900"/>
          </a:xfrm>
          <a:prstGeom prst="rect">
            <a:avLst/>
          </a:prstGeom>
          <a:solidFill>
            <a:srgbClr val="E4FBFF"/>
          </a:solidFill>
          <a:ln cap="flat" cmpd="sng" w="12700">
            <a:solidFill>
              <a:srgbClr val="00BC71"/>
            </a:solidFill>
            <a:prstDash val="solid"/>
            <a:miter lim="800000"/>
            <a:headEnd len="sm" w="sm" type="none"/>
            <a:tailEnd len="sm" w="sm" type="none"/>
          </a:ln>
        </p:spPr>
        <p:txBody>
          <a:bodyPr anchorCtr="0" anchor="ctr" bIns="34275" lIns="68575" spcFirstLastPara="1" rIns="68575" wrap="square" tIns="68575">
            <a:noAutofit/>
          </a:bodyPr>
          <a:lstStyle/>
          <a:p>
            <a:pPr indent="0" lvl="0" marL="0" marR="0" rtl="0" algn="ctr">
              <a:spcBef>
                <a:spcPts val="0"/>
              </a:spcBef>
              <a:spcAft>
                <a:spcPts val="0"/>
              </a:spcAft>
              <a:buNone/>
            </a:pPr>
            <a:r>
              <a:rPr lang="en" sz="1100">
                <a:solidFill>
                  <a:schemeClr val="dk1"/>
                </a:solidFill>
                <a:latin typeface="Century Gothic"/>
                <a:ea typeface="Century Gothic"/>
                <a:cs typeface="Century Gothic"/>
                <a:sym typeface="Century Gothic"/>
              </a:rPr>
              <a:t>MQTT South Broker</a:t>
            </a:r>
            <a:endParaRPr sz="1100">
              <a:solidFill>
                <a:schemeClr val="dk1"/>
              </a:solidFill>
              <a:latin typeface="Century Gothic"/>
              <a:ea typeface="Century Gothic"/>
              <a:cs typeface="Century Gothic"/>
              <a:sym typeface="Century Gothic"/>
            </a:endParaRPr>
          </a:p>
        </p:txBody>
      </p:sp>
      <p:cxnSp>
        <p:nvCxnSpPr>
          <p:cNvPr id="485" name="Google Shape;485;p56"/>
          <p:cNvCxnSpPr>
            <a:stCxn id="484" idx="3"/>
            <a:endCxn id="462" idx="1"/>
          </p:cNvCxnSpPr>
          <p:nvPr/>
        </p:nvCxnSpPr>
        <p:spPr>
          <a:xfrm>
            <a:off x="1288196" y="2732895"/>
            <a:ext cx="307800" cy="0"/>
          </a:xfrm>
          <a:prstGeom prst="straightConnector1">
            <a:avLst/>
          </a:prstGeom>
          <a:noFill/>
          <a:ln cap="flat" cmpd="sng" w="9525">
            <a:solidFill>
              <a:schemeClr val="accent1"/>
            </a:solidFill>
            <a:prstDash val="solid"/>
            <a:miter lim="800000"/>
            <a:headEnd len="sm" w="sm" type="none"/>
            <a:tailEnd len="med" w="med" type="stealth"/>
          </a:ln>
        </p:spPr>
      </p:cxnSp>
      <p:sp>
        <p:nvSpPr>
          <p:cNvPr id="486" name="Google Shape;486;p56"/>
          <p:cNvSpPr/>
          <p:nvPr/>
        </p:nvSpPr>
        <p:spPr>
          <a:xfrm>
            <a:off x="1017270" y="4168616"/>
            <a:ext cx="893400" cy="497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entury Gothic"/>
                <a:ea typeface="Century Gothic"/>
                <a:cs typeface="Century Gothic"/>
                <a:sym typeface="Century Gothic"/>
              </a:rPr>
              <a:t>Temp + Humidity  Sensor -1000 </a:t>
            </a:r>
            <a:endParaRPr sz="900">
              <a:solidFill>
                <a:schemeClr val="lt1"/>
              </a:solidFill>
              <a:latin typeface="Century Gothic"/>
              <a:ea typeface="Century Gothic"/>
              <a:cs typeface="Century Gothic"/>
              <a:sym typeface="Century Gothic"/>
            </a:endParaRPr>
          </a:p>
        </p:txBody>
      </p:sp>
      <p:cxnSp>
        <p:nvCxnSpPr>
          <p:cNvPr id="487" name="Google Shape;487;p56"/>
          <p:cNvCxnSpPr>
            <a:endCxn id="484" idx="2"/>
          </p:cNvCxnSpPr>
          <p:nvPr/>
        </p:nvCxnSpPr>
        <p:spPr>
          <a:xfrm rot="-5400000">
            <a:off x="282146" y="3562395"/>
            <a:ext cx="822900" cy="556800"/>
          </a:xfrm>
          <a:prstGeom prst="bentConnector3">
            <a:avLst>
              <a:gd fmla="val 48848" name="adj1"/>
            </a:avLst>
          </a:prstGeom>
          <a:noFill/>
          <a:ln cap="flat" cmpd="sng" w="9525">
            <a:solidFill>
              <a:schemeClr val="accent1"/>
            </a:solidFill>
            <a:prstDash val="solid"/>
            <a:miter lim="800000"/>
            <a:headEnd len="sm" w="sm" type="none"/>
            <a:tailEnd len="med" w="med" type="stealth"/>
          </a:ln>
        </p:spPr>
      </p:cxnSp>
      <p:cxnSp>
        <p:nvCxnSpPr>
          <p:cNvPr id="488" name="Google Shape;488;p56"/>
          <p:cNvCxnSpPr>
            <a:stCxn id="486" idx="0"/>
            <a:endCxn id="484" idx="2"/>
          </p:cNvCxnSpPr>
          <p:nvPr/>
        </p:nvCxnSpPr>
        <p:spPr>
          <a:xfrm flipH="1" rot="5400000">
            <a:off x="848370" y="3553016"/>
            <a:ext cx="739200" cy="492000"/>
          </a:xfrm>
          <a:prstGeom prst="bentConnector3">
            <a:avLst>
              <a:gd fmla="val 48680" name="adj1"/>
            </a:avLst>
          </a:prstGeom>
          <a:noFill/>
          <a:ln cap="flat" cmpd="sng" w="9525">
            <a:solidFill>
              <a:schemeClr val="accent1"/>
            </a:solidFill>
            <a:prstDash val="solid"/>
            <a:miter lim="800000"/>
            <a:headEnd len="sm" w="sm" type="none"/>
            <a:tailEnd len="med" w="med" type="stealth"/>
          </a:ln>
        </p:spPr>
      </p:cxnSp>
      <p:sp>
        <p:nvSpPr>
          <p:cNvPr id="489" name="Google Shape;489;p56"/>
          <p:cNvSpPr/>
          <p:nvPr/>
        </p:nvSpPr>
        <p:spPr>
          <a:xfrm>
            <a:off x="726757" y="1156335"/>
            <a:ext cx="1018200" cy="488400"/>
          </a:xfrm>
          <a:prstGeom prst="wedgeRoundRectCallout">
            <a:avLst>
              <a:gd fmla="val 17960" name="adj1"/>
              <a:gd fmla="val 260439" name="adj2"/>
              <a:gd fmla="val 16667" name="adj3"/>
            </a:avLst>
          </a:prstGeom>
          <a:solidFill>
            <a:srgbClr val="E0F9EE"/>
          </a:solidFill>
          <a:ln cap="flat" cmpd="sng" w="9525">
            <a:solidFill>
              <a:srgbClr val="00BC7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entury Gothic"/>
                <a:ea typeface="Century Gothic"/>
                <a:cs typeface="Century Gothic"/>
                <a:sym typeface="Century Gothic"/>
              </a:rPr>
              <a:t>Reads both Temp &amp; Humidity data</a:t>
            </a:r>
            <a:endParaRPr sz="900">
              <a:solidFill>
                <a:schemeClr val="dk1"/>
              </a:solidFill>
              <a:latin typeface="Century Gothic"/>
              <a:ea typeface="Century Gothic"/>
              <a:cs typeface="Century Gothic"/>
              <a:sym typeface="Century Gothic"/>
            </a:endParaRPr>
          </a:p>
        </p:txBody>
      </p:sp>
      <p:sp>
        <p:nvSpPr>
          <p:cNvPr id="490" name="Google Shape;490;p56"/>
          <p:cNvSpPr/>
          <p:nvPr/>
        </p:nvSpPr>
        <p:spPr>
          <a:xfrm>
            <a:off x="3524250" y="1032034"/>
            <a:ext cx="1514400" cy="612600"/>
          </a:xfrm>
          <a:prstGeom prst="wedgeRoundRectCallout">
            <a:avLst>
              <a:gd fmla="val -41289" name="adj1"/>
              <a:gd fmla="val 115785" name="adj2"/>
              <a:gd fmla="val 16667" name="adj3"/>
            </a:avLst>
          </a:prstGeom>
          <a:solidFill>
            <a:srgbClr val="E0F9EE"/>
          </a:solidFill>
          <a:ln cap="flat" cmpd="sng" w="9525">
            <a:solidFill>
              <a:srgbClr val="00BC7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entury Gothic"/>
                <a:ea typeface="Century Gothic"/>
                <a:cs typeface="Century Gothic"/>
                <a:sym typeface="Century Gothic"/>
              </a:rPr>
              <a:t>Remove humidity reading and round temperature value to nearest integer</a:t>
            </a:r>
            <a:endParaRPr sz="900">
              <a:solidFill>
                <a:schemeClr val="dk1"/>
              </a:solidFill>
              <a:latin typeface="Century Gothic"/>
              <a:ea typeface="Century Gothic"/>
              <a:cs typeface="Century Gothic"/>
              <a:sym typeface="Century Gothic"/>
            </a:endParaRPr>
          </a:p>
        </p:txBody>
      </p:sp>
      <p:sp>
        <p:nvSpPr>
          <p:cNvPr id="491" name="Google Shape;491;p56"/>
          <p:cNvSpPr/>
          <p:nvPr/>
        </p:nvSpPr>
        <p:spPr>
          <a:xfrm>
            <a:off x="6165533" y="1032034"/>
            <a:ext cx="1018200" cy="488400"/>
          </a:xfrm>
          <a:prstGeom prst="wedgeRoundRectCallout">
            <a:avLst>
              <a:gd fmla="val -29981" name="adj1"/>
              <a:gd fmla="val 154000" name="adj2"/>
              <a:gd fmla="val 16667" name="adj3"/>
            </a:avLst>
          </a:prstGeom>
          <a:solidFill>
            <a:srgbClr val="E0F9EE"/>
          </a:solidFill>
          <a:ln cap="flat" cmpd="sng" w="9525">
            <a:solidFill>
              <a:srgbClr val="00BC7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entury Gothic"/>
                <a:ea typeface="Century Gothic"/>
                <a:cs typeface="Century Gothic"/>
                <a:sym typeface="Century Gothic"/>
              </a:rPr>
              <a:t>Store curated data</a:t>
            </a:r>
            <a:endParaRPr sz="900">
              <a:solidFill>
                <a:schemeClr val="dk1"/>
              </a:solidFill>
              <a:latin typeface="Century Gothic"/>
              <a:ea typeface="Century Gothic"/>
              <a:cs typeface="Century Gothic"/>
              <a:sym typeface="Century Gothic"/>
            </a:endParaRPr>
          </a:p>
        </p:txBody>
      </p:sp>
      <p:sp>
        <p:nvSpPr>
          <p:cNvPr id="492" name="Google Shape;492;p56"/>
          <p:cNvSpPr txBox="1"/>
          <p:nvPr/>
        </p:nvSpPr>
        <p:spPr>
          <a:xfrm>
            <a:off x="4799150" y="4263800"/>
            <a:ext cx="395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Sample E2E Video</a:t>
            </a:r>
            <a:endParaRPr b="1" sz="1200"/>
          </a:p>
          <a:p>
            <a:pPr indent="0" lvl="0" marL="0" rtl="0" algn="l">
              <a:spcBef>
                <a:spcPts val="0"/>
              </a:spcBef>
              <a:spcAft>
                <a:spcPts val="0"/>
              </a:spcAft>
              <a:buNone/>
            </a:pPr>
            <a:r>
              <a:rPr lang="en" sz="1200"/>
              <a:t>https://www.youtube.com/watch?v=yKmW1AFBVcM</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7"/>
          <p:cNvSpPr txBox="1"/>
          <p:nvPr>
            <p:ph idx="1" type="subTitle"/>
          </p:nvPr>
        </p:nvSpPr>
        <p:spPr>
          <a:xfrm>
            <a:off x="235500" y="1843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500">
                <a:solidFill>
                  <a:srgbClr val="BF9000"/>
                </a:solidFill>
              </a:rPr>
              <a:t>Thanks</a:t>
            </a:r>
            <a:endParaRPr sz="3500">
              <a:solidFill>
                <a:srgbClr val="BF9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8"/>
          <p:cNvSpPr txBox="1"/>
          <p:nvPr>
            <p:ph type="title"/>
          </p:nvPr>
        </p:nvSpPr>
        <p:spPr>
          <a:xfrm>
            <a:off x="438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IOT Requirements</a:t>
            </a:r>
            <a:endParaRPr sz="2700"/>
          </a:p>
        </p:txBody>
      </p:sp>
      <p:sp>
        <p:nvSpPr>
          <p:cNvPr id="503" name="Google Shape;503;p58"/>
          <p:cNvSpPr txBox="1"/>
          <p:nvPr>
            <p:ph idx="1" type="body"/>
          </p:nvPr>
        </p:nvSpPr>
        <p:spPr>
          <a:xfrm>
            <a:off x="474775" y="906350"/>
            <a:ext cx="7505700" cy="4006800"/>
          </a:xfrm>
          <a:prstGeom prst="rect">
            <a:avLst/>
          </a:prstGeom>
        </p:spPr>
        <p:txBody>
          <a:bodyPr anchorCtr="0" anchor="t" bIns="91425" lIns="91425" spcFirstLastPara="1" rIns="91425" wrap="square" tIns="91425">
            <a:normAutofit fontScale="77500" lnSpcReduction="10000"/>
          </a:bodyPr>
          <a:lstStyle/>
          <a:p>
            <a:pPr indent="0" lvl="0" marL="0" rtl="0" algn="l">
              <a:lnSpc>
                <a:spcPct val="160000"/>
              </a:lnSpc>
              <a:spcBef>
                <a:spcPts val="400"/>
              </a:spcBef>
              <a:spcAft>
                <a:spcPts val="0"/>
              </a:spcAft>
              <a:buNone/>
            </a:pPr>
            <a:r>
              <a:rPr lang="en" sz="1550">
                <a:solidFill>
                  <a:srgbClr val="000000"/>
                </a:solidFill>
                <a:highlight>
                  <a:srgbClr val="FFFFFF"/>
                </a:highlight>
                <a:latin typeface="Arial"/>
                <a:ea typeface="Arial"/>
                <a:cs typeface="Arial"/>
                <a:sym typeface="Arial"/>
              </a:rPr>
              <a:t>Platform fragmentation:</a:t>
            </a:r>
            <a:r>
              <a:rPr b="1" lang="en" sz="1550">
                <a:solidFill>
                  <a:srgbClr val="000000"/>
                </a:solidFill>
                <a:highlight>
                  <a:srgbClr val="FFFFFF"/>
                </a:highlight>
                <a:latin typeface="Arial"/>
                <a:ea typeface="Arial"/>
                <a:cs typeface="Arial"/>
                <a:sym typeface="Arial"/>
              </a:rPr>
              <a:t> </a:t>
            </a:r>
            <a:r>
              <a:rPr lang="en" sz="1050">
                <a:solidFill>
                  <a:srgbClr val="202122"/>
                </a:solidFill>
                <a:highlight>
                  <a:srgbClr val="FFFFFF"/>
                </a:highlight>
                <a:latin typeface="Arial"/>
                <a:ea typeface="Arial"/>
                <a:cs typeface="Arial"/>
                <a:sym typeface="Arial"/>
              </a:rPr>
              <a:t>The IoT suffers from </a:t>
            </a:r>
            <a:r>
              <a:rPr lang="en" sz="1050">
                <a:solidFill>
                  <a:srgbClr val="0645AD"/>
                </a:solidFill>
                <a:highlight>
                  <a:srgbClr val="FFFFFF"/>
                </a:highlight>
                <a:uFill>
                  <a:noFill/>
                </a:uFill>
                <a:latin typeface="Arial"/>
                <a:ea typeface="Arial"/>
                <a:cs typeface="Arial"/>
                <a:sym typeface="Arial"/>
                <a:hlinkClick r:id="rId3">
                  <a:extLst>
                    <a:ext uri="{A12FA001-AC4F-418D-AE19-62706E023703}">
                      <ahyp:hlinkClr val="tx"/>
                    </a:ext>
                  </a:extLst>
                </a:hlinkClick>
              </a:rPr>
              <a:t>platform fragmentation</a:t>
            </a:r>
            <a:r>
              <a:rPr lang="en" sz="1050">
                <a:solidFill>
                  <a:srgbClr val="202122"/>
                </a:solidFill>
                <a:highlight>
                  <a:srgbClr val="FFFFFF"/>
                </a:highlight>
                <a:latin typeface="Arial"/>
                <a:ea typeface="Arial"/>
                <a:cs typeface="Arial"/>
                <a:sym typeface="Arial"/>
              </a:rPr>
              <a:t>, lack of interoperability and common </a:t>
            </a:r>
            <a:r>
              <a:rPr lang="en" sz="1050" u="sng">
                <a:solidFill>
                  <a:srgbClr val="0645AD"/>
                </a:solidFill>
                <a:highlight>
                  <a:srgbClr val="FFFFFF"/>
                </a:highlight>
                <a:latin typeface="Arial"/>
                <a:ea typeface="Arial"/>
                <a:cs typeface="Arial"/>
                <a:sym typeface="Arial"/>
                <a:hlinkClick r:id="rId4">
                  <a:extLst>
                    <a:ext uri="{A12FA001-AC4F-418D-AE19-62706E023703}">
                      <ahyp:hlinkClr val="tx"/>
                    </a:ext>
                  </a:extLst>
                </a:hlinkClick>
              </a:rPr>
              <a:t>technical standards</a:t>
            </a:r>
            <a:r>
              <a:rPr b="1" lang="en" sz="1550">
                <a:solidFill>
                  <a:srgbClr val="000000"/>
                </a:solidFill>
                <a:highlight>
                  <a:srgbClr val="FFFFFF"/>
                </a:highlight>
                <a:latin typeface="Arial"/>
                <a:ea typeface="Arial"/>
                <a:cs typeface="Arial"/>
                <a:sym typeface="Arial"/>
              </a:rPr>
              <a:t>. </a:t>
            </a:r>
            <a:r>
              <a:rPr lang="en" sz="1050">
                <a:solidFill>
                  <a:srgbClr val="202122"/>
                </a:solidFill>
                <a:highlight>
                  <a:srgbClr val="FFFFFF"/>
                </a:highlight>
                <a:latin typeface="Arial"/>
                <a:ea typeface="Arial"/>
                <a:cs typeface="Arial"/>
                <a:sym typeface="Arial"/>
              </a:rPr>
              <a:t> The variety of IoT devices, in terms of both hardware variations and differences in the software running on them, makes the task of developing applications that work consistently between different inconsistent technology </a:t>
            </a:r>
            <a:r>
              <a:rPr lang="en" sz="1050">
                <a:solidFill>
                  <a:srgbClr val="0645AD"/>
                </a:solidFill>
                <a:highlight>
                  <a:srgbClr val="FFFFFF"/>
                </a:highlight>
                <a:uFill>
                  <a:noFill/>
                </a:uFill>
                <a:latin typeface="Arial"/>
                <a:ea typeface="Arial"/>
                <a:cs typeface="Arial"/>
                <a:sym typeface="Arial"/>
                <a:hlinkClick r:id="rId5">
                  <a:extLst>
                    <a:ext uri="{A12FA001-AC4F-418D-AE19-62706E023703}">
                      <ahyp:hlinkClr val="tx"/>
                    </a:ext>
                  </a:extLst>
                </a:hlinkClick>
              </a:rPr>
              <a:t>ecosystems</a:t>
            </a:r>
            <a:r>
              <a:rPr lang="en" sz="1050">
                <a:solidFill>
                  <a:srgbClr val="202122"/>
                </a:solidFill>
                <a:highlight>
                  <a:srgbClr val="FFFFFF"/>
                </a:highlight>
                <a:latin typeface="Arial"/>
                <a:ea typeface="Arial"/>
                <a:cs typeface="Arial"/>
                <a:sym typeface="Arial"/>
              </a:rPr>
              <a:t> hard. For example, wireless connectivity for IoT devices can be done using </a:t>
            </a:r>
            <a:r>
              <a:rPr lang="en" sz="1050">
                <a:solidFill>
                  <a:srgbClr val="0645AD"/>
                </a:solidFill>
                <a:highlight>
                  <a:srgbClr val="FFFFFF"/>
                </a:highlight>
                <a:uFill>
                  <a:noFill/>
                </a:uFill>
                <a:latin typeface="Arial"/>
                <a:ea typeface="Arial"/>
                <a:cs typeface="Arial"/>
                <a:sym typeface="Arial"/>
                <a:hlinkClick r:id="rId6">
                  <a:extLst>
                    <a:ext uri="{A12FA001-AC4F-418D-AE19-62706E023703}">
                      <ahyp:hlinkClr val="tx"/>
                    </a:ext>
                  </a:extLst>
                </a:hlinkClick>
              </a:rPr>
              <a:t>Bluetooth</a:t>
            </a:r>
            <a:r>
              <a:rPr lang="en" sz="1050">
                <a:solidFill>
                  <a:srgbClr val="202122"/>
                </a:solidFill>
                <a:highlight>
                  <a:srgbClr val="FFFFFF"/>
                </a:highlight>
                <a:latin typeface="Arial"/>
                <a:ea typeface="Arial"/>
                <a:cs typeface="Arial"/>
                <a:sym typeface="Arial"/>
              </a:rPr>
              <a:t>, </a:t>
            </a:r>
            <a:r>
              <a:rPr lang="en" sz="1050">
                <a:solidFill>
                  <a:srgbClr val="0645AD"/>
                </a:solidFill>
                <a:highlight>
                  <a:srgbClr val="FFFFFF"/>
                </a:highlight>
                <a:uFill>
                  <a:noFill/>
                </a:uFill>
                <a:latin typeface="Arial"/>
                <a:ea typeface="Arial"/>
                <a:cs typeface="Arial"/>
                <a:sym typeface="Arial"/>
                <a:hlinkClick r:id="rId7">
                  <a:extLst>
                    <a:ext uri="{A12FA001-AC4F-418D-AE19-62706E023703}">
                      <ahyp:hlinkClr val="tx"/>
                    </a:ext>
                  </a:extLst>
                </a:hlinkClick>
              </a:rPr>
              <a:t>Zigbee</a:t>
            </a:r>
            <a:r>
              <a:rPr lang="en" sz="1050">
                <a:solidFill>
                  <a:srgbClr val="202122"/>
                </a:solidFill>
                <a:highlight>
                  <a:srgbClr val="FFFFFF"/>
                </a:highlight>
                <a:latin typeface="Arial"/>
                <a:ea typeface="Arial"/>
                <a:cs typeface="Arial"/>
                <a:sym typeface="Arial"/>
              </a:rPr>
              <a:t>, </a:t>
            </a:r>
            <a:r>
              <a:rPr lang="en" sz="1050">
                <a:solidFill>
                  <a:srgbClr val="0645AD"/>
                </a:solidFill>
                <a:highlight>
                  <a:srgbClr val="FFFFFF"/>
                </a:highlight>
                <a:uFill>
                  <a:noFill/>
                </a:uFill>
                <a:latin typeface="Arial"/>
                <a:ea typeface="Arial"/>
                <a:cs typeface="Arial"/>
                <a:sym typeface="Arial"/>
                <a:hlinkClick r:id="rId8">
                  <a:extLst>
                    <a:ext uri="{A12FA001-AC4F-418D-AE19-62706E023703}">
                      <ahyp:hlinkClr val="tx"/>
                    </a:ext>
                  </a:extLst>
                </a:hlinkClick>
              </a:rPr>
              <a:t>Z-Wave</a:t>
            </a:r>
            <a:r>
              <a:rPr lang="en" sz="1050">
                <a:solidFill>
                  <a:srgbClr val="202122"/>
                </a:solidFill>
                <a:highlight>
                  <a:srgbClr val="FFFFFF"/>
                </a:highlight>
                <a:latin typeface="Arial"/>
                <a:ea typeface="Arial"/>
                <a:cs typeface="Arial"/>
                <a:sym typeface="Arial"/>
              </a:rPr>
              <a:t>, </a:t>
            </a:r>
            <a:r>
              <a:rPr lang="en" sz="1050">
                <a:solidFill>
                  <a:srgbClr val="0645AD"/>
                </a:solidFill>
                <a:highlight>
                  <a:srgbClr val="FFFFFF"/>
                </a:highlight>
                <a:uFill>
                  <a:noFill/>
                </a:uFill>
                <a:latin typeface="Arial"/>
                <a:ea typeface="Arial"/>
                <a:cs typeface="Arial"/>
                <a:sym typeface="Arial"/>
                <a:hlinkClick r:id="rId9">
                  <a:extLst>
                    <a:ext uri="{A12FA001-AC4F-418D-AE19-62706E023703}">
                      <ahyp:hlinkClr val="tx"/>
                    </a:ext>
                  </a:extLst>
                </a:hlinkClick>
              </a:rPr>
              <a:t>LoRa</a:t>
            </a:r>
            <a:r>
              <a:rPr lang="en" sz="1050">
                <a:solidFill>
                  <a:srgbClr val="202122"/>
                </a:solidFill>
                <a:highlight>
                  <a:srgbClr val="FFFFFF"/>
                </a:highlight>
                <a:latin typeface="Arial"/>
                <a:ea typeface="Arial"/>
                <a:cs typeface="Arial"/>
                <a:sym typeface="Arial"/>
              </a:rPr>
              <a:t>, </a:t>
            </a:r>
            <a:r>
              <a:rPr lang="en" sz="1050">
                <a:solidFill>
                  <a:srgbClr val="0645AD"/>
                </a:solidFill>
                <a:highlight>
                  <a:srgbClr val="FFFFFF"/>
                </a:highlight>
                <a:uFill>
                  <a:noFill/>
                </a:uFill>
                <a:latin typeface="Arial"/>
                <a:ea typeface="Arial"/>
                <a:cs typeface="Arial"/>
                <a:sym typeface="Arial"/>
                <a:hlinkClick r:id="rId10">
                  <a:extLst>
                    <a:ext uri="{A12FA001-AC4F-418D-AE19-62706E023703}">
                      <ahyp:hlinkClr val="tx"/>
                    </a:ext>
                  </a:extLst>
                </a:hlinkClick>
              </a:rPr>
              <a:t>NB-IoT</a:t>
            </a:r>
            <a:r>
              <a:rPr lang="en" sz="1050">
                <a:solidFill>
                  <a:srgbClr val="202122"/>
                </a:solidFill>
                <a:highlight>
                  <a:srgbClr val="FFFFFF"/>
                </a:highlight>
                <a:latin typeface="Arial"/>
                <a:ea typeface="Arial"/>
                <a:cs typeface="Arial"/>
                <a:sym typeface="Arial"/>
              </a:rPr>
              <a:t>, </a:t>
            </a:r>
            <a:r>
              <a:rPr lang="en" sz="1050">
                <a:solidFill>
                  <a:srgbClr val="0645AD"/>
                </a:solidFill>
                <a:highlight>
                  <a:srgbClr val="FFFFFF"/>
                </a:highlight>
                <a:uFill>
                  <a:noFill/>
                </a:uFill>
                <a:latin typeface="Arial"/>
                <a:ea typeface="Arial"/>
                <a:cs typeface="Arial"/>
                <a:sym typeface="Arial"/>
                <a:hlinkClick r:id="rId11">
                  <a:extLst>
                    <a:ext uri="{A12FA001-AC4F-418D-AE19-62706E023703}">
                      <ahyp:hlinkClr val="tx"/>
                    </a:ext>
                  </a:extLst>
                </a:hlinkClick>
              </a:rPr>
              <a:t>Cat M1</a:t>
            </a:r>
            <a:r>
              <a:rPr lang="en" sz="1050">
                <a:solidFill>
                  <a:srgbClr val="202122"/>
                </a:solidFill>
                <a:highlight>
                  <a:srgbClr val="FFFFFF"/>
                </a:highlight>
                <a:latin typeface="Arial"/>
                <a:ea typeface="Arial"/>
                <a:cs typeface="Arial"/>
                <a:sym typeface="Arial"/>
              </a:rPr>
              <a:t> as well as completely custom proprietary radios – each with its own advantages and disadvantages; and unique support ecosystem</a:t>
            </a:r>
            <a:endParaRPr sz="1050">
              <a:solidFill>
                <a:srgbClr val="202122"/>
              </a:solidFill>
              <a:highlight>
                <a:srgbClr val="FFFFFF"/>
              </a:highlight>
              <a:latin typeface="Arial"/>
              <a:ea typeface="Arial"/>
              <a:cs typeface="Arial"/>
              <a:sym typeface="Arial"/>
            </a:endParaRPr>
          </a:p>
          <a:p>
            <a:pPr indent="0" lvl="0" marL="0" rtl="0" algn="l">
              <a:lnSpc>
                <a:spcPct val="160000"/>
              </a:lnSpc>
              <a:spcBef>
                <a:spcPts val="400"/>
              </a:spcBef>
              <a:spcAft>
                <a:spcPts val="0"/>
              </a:spcAft>
              <a:buNone/>
            </a:pPr>
            <a:r>
              <a:rPr lang="en" sz="1550">
                <a:solidFill>
                  <a:srgbClr val="000000"/>
                </a:solidFill>
                <a:highlight>
                  <a:srgbClr val="FFFFFF"/>
                </a:highlight>
                <a:latin typeface="Arial"/>
                <a:ea typeface="Arial"/>
                <a:cs typeface="Arial"/>
                <a:sym typeface="Arial"/>
              </a:rPr>
              <a:t>Software patching:</a:t>
            </a:r>
            <a:r>
              <a:rPr lang="en" sz="1050">
                <a:solidFill>
                  <a:srgbClr val="202122"/>
                </a:solidFill>
                <a:highlight>
                  <a:srgbClr val="FFFFFF"/>
                </a:highlight>
                <a:latin typeface="Arial"/>
                <a:ea typeface="Arial"/>
                <a:cs typeface="Arial"/>
                <a:sym typeface="Arial"/>
              </a:rPr>
              <a:t> The IoT's </a:t>
            </a:r>
            <a:r>
              <a:rPr lang="en" sz="1050">
                <a:solidFill>
                  <a:srgbClr val="0645AD"/>
                </a:solidFill>
                <a:highlight>
                  <a:srgbClr val="FFFFFF"/>
                </a:highlight>
                <a:uFill>
                  <a:noFill/>
                </a:uFill>
                <a:latin typeface="Arial"/>
                <a:ea typeface="Arial"/>
                <a:cs typeface="Arial"/>
                <a:sym typeface="Arial"/>
                <a:hlinkClick r:id="rId12">
                  <a:extLst>
                    <a:ext uri="{A12FA001-AC4F-418D-AE19-62706E023703}">
                      <ahyp:hlinkClr val="tx"/>
                    </a:ext>
                  </a:extLst>
                </a:hlinkClick>
              </a:rPr>
              <a:t>amorphous computing</a:t>
            </a:r>
            <a:r>
              <a:rPr lang="en" sz="1050">
                <a:solidFill>
                  <a:srgbClr val="202122"/>
                </a:solidFill>
                <a:highlight>
                  <a:srgbClr val="FFFFFF"/>
                </a:highlight>
                <a:latin typeface="Arial"/>
                <a:ea typeface="Arial"/>
                <a:cs typeface="Arial"/>
                <a:sym typeface="Arial"/>
              </a:rPr>
              <a:t> nature is also a problem for security, since patches to bugs found in the core operating system often do not reach users of older and lower-price devices.</a:t>
            </a:r>
            <a:r>
              <a:rPr baseline="30000" lang="en" sz="1400">
                <a:solidFill>
                  <a:srgbClr val="0645AD"/>
                </a:solidFill>
                <a:highlight>
                  <a:srgbClr val="FFFFFF"/>
                </a:highlight>
                <a:uFill>
                  <a:noFill/>
                </a:uFill>
                <a:latin typeface="Arial"/>
                <a:ea typeface="Arial"/>
                <a:cs typeface="Arial"/>
                <a:sym typeface="Arial"/>
                <a:hlinkClick r:id="rId13">
                  <a:extLst>
                    <a:ext uri="{A12FA001-AC4F-418D-AE19-62706E023703}">
                      <ahyp:hlinkClr val="tx"/>
                    </a:ext>
                  </a:extLst>
                </a:hlinkClick>
              </a:rPr>
              <a:t>[207]</a:t>
            </a:r>
            <a:r>
              <a:rPr baseline="30000" lang="en" sz="1400">
                <a:solidFill>
                  <a:srgbClr val="0645AD"/>
                </a:solidFill>
                <a:highlight>
                  <a:srgbClr val="FFFFFF"/>
                </a:highlight>
                <a:uFill>
                  <a:noFill/>
                </a:uFill>
                <a:latin typeface="Arial"/>
                <a:ea typeface="Arial"/>
                <a:cs typeface="Arial"/>
                <a:sym typeface="Arial"/>
                <a:hlinkClick r:id="rId14">
                  <a:extLst>
                    <a:ext uri="{A12FA001-AC4F-418D-AE19-62706E023703}">
                      <ahyp:hlinkClr val="tx"/>
                    </a:ext>
                  </a:extLst>
                </a:hlinkClick>
              </a:rPr>
              <a:t>[208]</a:t>
            </a:r>
            <a:r>
              <a:rPr baseline="30000" lang="en" sz="1400">
                <a:solidFill>
                  <a:srgbClr val="0645AD"/>
                </a:solidFill>
                <a:highlight>
                  <a:srgbClr val="FFFFFF"/>
                </a:highlight>
                <a:uFill>
                  <a:noFill/>
                </a:uFill>
                <a:latin typeface="Arial"/>
                <a:ea typeface="Arial"/>
                <a:cs typeface="Arial"/>
                <a:sym typeface="Arial"/>
                <a:hlinkClick r:id="rId15">
                  <a:extLst>
                    <a:ext uri="{A12FA001-AC4F-418D-AE19-62706E023703}">
                      <ahyp:hlinkClr val="tx"/>
                    </a:ext>
                  </a:extLst>
                </a:hlinkClick>
              </a:rPr>
              <a:t>[209]</a:t>
            </a:r>
            <a:r>
              <a:rPr lang="en" sz="1050">
                <a:solidFill>
                  <a:srgbClr val="202122"/>
                </a:solidFill>
                <a:highlight>
                  <a:srgbClr val="FFFFFF"/>
                </a:highlight>
                <a:latin typeface="Arial"/>
                <a:ea typeface="Arial"/>
                <a:cs typeface="Arial"/>
                <a:sym typeface="Arial"/>
              </a:rPr>
              <a:t> One set of researchers say that the failure of vendors to support older devices with patches and updates leaves more than 87% of active Android devices vulnerable.</a:t>
            </a:r>
            <a:endParaRPr sz="1050">
              <a:solidFill>
                <a:srgbClr val="202122"/>
              </a:solidFill>
              <a:highlight>
                <a:srgbClr val="FFFFFF"/>
              </a:highlight>
              <a:latin typeface="Arial"/>
              <a:ea typeface="Arial"/>
              <a:cs typeface="Arial"/>
              <a:sym typeface="Arial"/>
            </a:endParaRPr>
          </a:p>
          <a:p>
            <a:pPr indent="0" lvl="0" marL="0" rtl="0" algn="l">
              <a:lnSpc>
                <a:spcPct val="160000"/>
              </a:lnSpc>
              <a:spcBef>
                <a:spcPts val="400"/>
              </a:spcBef>
              <a:spcAft>
                <a:spcPts val="0"/>
              </a:spcAft>
              <a:buNone/>
            </a:pPr>
            <a:r>
              <a:rPr lang="en" sz="1550">
                <a:solidFill>
                  <a:srgbClr val="000000"/>
                </a:solidFill>
                <a:highlight>
                  <a:srgbClr val="FFFFFF"/>
                </a:highlight>
                <a:latin typeface="Arial"/>
                <a:ea typeface="Arial"/>
                <a:cs typeface="Arial"/>
                <a:sym typeface="Arial"/>
              </a:rPr>
              <a:t>Data storage: </a:t>
            </a:r>
            <a:r>
              <a:rPr lang="en" sz="1050">
                <a:solidFill>
                  <a:srgbClr val="202122"/>
                </a:solidFill>
                <a:highlight>
                  <a:srgbClr val="FFFFFF"/>
                </a:highlight>
                <a:latin typeface="Arial"/>
                <a:ea typeface="Arial"/>
                <a:cs typeface="Arial"/>
                <a:sym typeface="Arial"/>
              </a:rPr>
              <a:t>huge data generated by IOT </a:t>
            </a:r>
            <a:r>
              <a:rPr lang="en" sz="1050">
                <a:solidFill>
                  <a:srgbClr val="202122"/>
                </a:solidFill>
                <a:highlight>
                  <a:srgbClr val="FFFFFF"/>
                </a:highlight>
                <a:latin typeface="Arial"/>
                <a:ea typeface="Arial"/>
                <a:cs typeface="Arial"/>
                <a:sym typeface="Arial"/>
              </a:rPr>
              <a:t>devices</a:t>
            </a:r>
            <a:r>
              <a:rPr lang="en" sz="1050">
                <a:solidFill>
                  <a:srgbClr val="202122"/>
                </a:solidFill>
                <a:highlight>
                  <a:srgbClr val="FFFFFF"/>
                </a:highlight>
                <a:latin typeface="Arial"/>
                <a:ea typeface="Arial"/>
                <a:cs typeface="Arial"/>
                <a:sym typeface="Arial"/>
              </a:rPr>
              <a:t>.</a:t>
            </a:r>
            <a:r>
              <a:rPr b="1" lang="en" sz="1550">
                <a:solidFill>
                  <a:srgbClr val="000000"/>
                </a:solidFill>
                <a:highlight>
                  <a:srgbClr val="FFFFFF"/>
                </a:highlight>
                <a:latin typeface="Arial"/>
                <a:ea typeface="Arial"/>
                <a:cs typeface="Arial"/>
                <a:sym typeface="Arial"/>
              </a:rPr>
              <a:t> </a:t>
            </a:r>
            <a:r>
              <a:rPr lang="en" sz="1050">
                <a:solidFill>
                  <a:srgbClr val="202122"/>
                </a:solidFill>
                <a:highlight>
                  <a:srgbClr val="FFFFFF"/>
                </a:highlight>
                <a:latin typeface="Arial"/>
                <a:ea typeface="Arial"/>
                <a:cs typeface="Arial"/>
                <a:sym typeface="Arial"/>
              </a:rPr>
              <a:t>A challenge for producers of IoT applications is to </a:t>
            </a:r>
            <a:r>
              <a:rPr lang="en" sz="1050">
                <a:solidFill>
                  <a:srgbClr val="0645AD"/>
                </a:solidFill>
                <a:highlight>
                  <a:srgbClr val="FFFFFF"/>
                </a:highlight>
                <a:uFill>
                  <a:noFill/>
                </a:uFill>
                <a:latin typeface="Arial"/>
                <a:ea typeface="Arial"/>
                <a:cs typeface="Arial"/>
                <a:sym typeface="Arial"/>
                <a:hlinkClick r:id="rId16">
                  <a:extLst>
                    <a:ext uri="{A12FA001-AC4F-418D-AE19-62706E023703}">
                      <ahyp:hlinkClr val="tx"/>
                    </a:ext>
                  </a:extLst>
                </a:hlinkClick>
              </a:rPr>
              <a:t>clean</a:t>
            </a:r>
            <a:r>
              <a:rPr lang="en" sz="1050">
                <a:solidFill>
                  <a:srgbClr val="202122"/>
                </a:solidFill>
                <a:highlight>
                  <a:srgbClr val="FFFFFF"/>
                </a:highlight>
                <a:latin typeface="Arial"/>
                <a:ea typeface="Arial"/>
                <a:cs typeface="Arial"/>
                <a:sym typeface="Arial"/>
              </a:rPr>
              <a:t>, process and interpret the vast amount of data which is gathered by the sensors. </a:t>
            </a:r>
            <a:endParaRPr sz="1050">
              <a:solidFill>
                <a:srgbClr val="202122"/>
              </a:solidFill>
              <a:highlight>
                <a:srgbClr val="FFFFFF"/>
              </a:highlight>
              <a:latin typeface="Arial"/>
              <a:ea typeface="Arial"/>
              <a:cs typeface="Arial"/>
              <a:sym typeface="Arial"/>
            </a:endParaRPr>
          </a:p>
          <a:p>
            <a:pPr indent="0" lvl="0" marL="0" rtl="0" algn="l">
              <a:lnSpc>
                <a:spcPct val="160000"/>
              </a:lnSpc>
              <a:spcBef>
                <a:spcPts val="400"/>
              </a:spcBef>
              <a:spcAft>
                <a:spcPts val="0"/>
              </a:spcAft>
              <a:buNone/>
            </a:pPr>
            <a:r>
              <a:rPr lang="en" sz="1550">
                <a:solidFill>
                  <a:srgbClr val="000000"/>
                </a:solidFill>
                <a:highlight>
                  <a:srgbClr val="FFFFFF"/>
                </a:highlight>
                <a:latin typeface="Arial"/>
                <a:ea typeface="Arial"/>
                <a:cs typeface="Arial"/>
                <a:sym typeface="Arial"/>
              </a:rPr>
              <a:t>Security: </a:t>
            </a:r>
            <a:r>
              <a:rPr lang="en" sz="1050">
                <a:solidFill>
                  <a:srgbClr val="202122"/>
                </a:solidFill>
                <a:highlight>
                  <a:srgbClr val="FFFFFF"/>
                </a:highlight>
                <a:latin typeface="Arial"/>
                <a:ea typeface="Arial"/>
                <a:cs typeface="Arial"/>
                <a:sym typeface="Arial"/>
              </a:rPr>
              <a:t>Security is the biggest concern in adopting Internet of things technology,</a:t>
            </a:r>
            <a:r>
              <a:rPr baseline="30000" lang="en" sz="1400">
                <a:solidFill>
                  <a:srgbClr val="0645AD"/>
                </a:solidFill>
                <a:highlight>
                  <a:srgbClr val="FFFFFF"/>
                </a:highlight>
                <a:uFill>
                  <a:noFill/>
                </a:uFill>
                <a:latin typeface="Arial"/>
                <a:ea typeface="Arial"/>
                <a:cs typeface="Arial"/>
                <a:sym typeface="Arial"/>
                <a:hlinkClick r:id="rId17">
                  <a:extLst>
                    <a:ext uri="{A12FA001-AC4F-418D-AE19-62706E023703}">
                      <ahyp:hlinkClr val="tx"/>
                    </a:ext>
                  </a:extLst>
                </a:hlinkClick>
              </a:rPr>
              <a:t>[229]</a:t>
            </a:r>
            <a:r>
              <a:rPr lang="en" sz="1050">
                <a:solidFill>
                  <a:srgbClr val="202122"/>
                </a:solidFill>
                <a:highlight>
                  <a:srgbClr val="FFFFFF"/>
                </a:highlight>
                <a:latin typeface="Arial"/>
                <a:ea typeface="Arial"/>
                <a:cs typeface="Arial"/>
                <a:sym typeface="Arial"/>
              </a:rPr>
              <a:t> with concerns that rapid development is happening without appropriate consideration of the profound security challenges involved</a:t>
            </a:r>
            <a:r>
              <a:rPr baseline="30000" lang="en" sz="1400">
                <a:solidFill>
                  <a:srgbClr val="0645AD"/>
                </a:solidFill>
                <a:highlight>
                  <a:srgbClr val="FFFFFF"/>
                </a:highlight>
                <a:uFill>
                  <a:noFill/>
                </a:uFill>
                <a:latin typeface="Arial"/>
                <a:ea typeface="Arial"/>
                <a:cs typeface="Arial"/>
                <a:sym typeface="Arial"/>
                <a:hlinkClick r:id="rId18">
                  <a:extLst>
                    <a:ext uri="{A12FA001-AC4F-418D-AE19-62706E023703}">
                      <ahyp:hlinkClr val="tx"/>
                    </a:ext>
                  </a:extLst>
                </a:hlinkClick>
              </a:rPr>
              <a:t>[230]</a:t>
            </a:r>
            <a:r>
              <a:rPr lang="en" sz="1050">
                <a:solidFill>
                  <a:srgbClr val="202122"/>
                </a:solidFill>
                <a:highlight>
                  <a:srgbClr val="FFFFFF"/>
                </a:highlight>
                <a:latin typeface="Arial"/>
                <a:ea typeface="Arial"/>
                <a:cs typeface="Arial"/>
                <a:sym typeface="Arial"/>
              </a:rPr>
              <a:t> and the regulatory changes that might be necessary. These concerns include using weak authentication, forgetting to change default credentials, unencrypted messages sent between devices, </a:t>
            </a:r>
            <a:r>
              <a:rPr lang="en" sz="1050">
                <a:solidFill>
                  <a:srgbClr val="0645AD"/>
                </a:solidFill>
                <a:highlight>
                  <a:srgbClr val="FFFFFF"/>
                </a:highlight>
                <a:uFill>
                  <a:noFill/>
                </a:uFill>
                <a:latin typeface="Arial"/>
                <a:ea typeface="Arial"/>
                <a:cs typeface="Arial"/>
                <a:sym typeface="Arial"/>
                <a:hlinkClick r:id="rId19">
                  <a:extLst>
                    <a:ext uri="{A12FA001-AC4F-418D-AE19-62706E023703}">
                      <ahyp:hlinkClr val="tx"/>
                    </a:ext>
                  </a:extLst>
                </a:hlinkClick>
              </a:rPr>
              <a:t>SQL injections</a:t>
            </a:r>
            <a:r>
              <a:rPr lang="en" sz="1050">
                <a:solidFill>
                  <a:srgbClr val="202122"/>
                </a:solidFill>
                <a:highlight>
                  <a:srgbClr val="FFFFFF"/>
                </a:highlight>
                <a:latin typeface="Arial"/>
                <a:ea typeface="Arial"/>
                <a:cs typeface="Arial"/>
                <a:sym typeface="Arial"/>
              </a:rPr>
              <a:t>, </a:t>
            </a:r>
            <a:r>
              <a:rPr lang="en" sz="1050">
                <a:solidFill>
                  <a:srgbClr val="0645AD"/>
                </a:solidFill>
                <a:highlight>
                  <a:srgbClr val="FFFFFF"/>
                </a:highlight>
                <a:uFill>
                  <a:noFill/>
                </a:uFill>
                <a:latin typeface="Arial"/>
                <a:ea typeface="Arial"/>
                <a:cs typeface="Arial"/>
                <a:sym typeface="Arial"/>
                <a:hlinkClick r:id="rId20">
                  <a:extLst>
                    <a:ext uri="{A12FA001-AC4F-418D-AE19-62706E023703}">
                      <ahyp:hlinkClr val="tx"/>
                    </a:ext>
                  </a:extLst>
                </a:hlinkClick>
              </a:rPr>
              <a:t>Man-in-the-middle attacks</a:t>
            </a:r>
            <a:r>
              <a:rPr lang="en" sz="1050">
                <a:solidFill>
                  <a:srgbClr val="202122"/>
                </a:solidFill>
                <a:highlight>
                  <a:srgbClr val="FFFFFF"/>
                </a:highlight>
                <a:latin typeface="Arial"/>
                <a:ea typeface="Arial"/>
                <a:cs typeface="Arial"/>
                <a:sym typeface="Arial"/>
              </a:rPr>
              <a:t>, and poor handling of security updates.</a:t>
            </a:r>
            <a:r>
              <a:rPr baseline="30000" lang="en" sz="1400">
                <a:solidFill>
                  <a:srgbClr val="0645AD"/>
                </a:solidFill>
                <a:highlight>
                  <a:srgbClr val="FFFFFF"/>
                </a:highlight>
                <a:uFill>
                  <a:noFill/>
                </a:uFill>
                <a:latin typeface="Arial"/>
                <a:ea typeface="Arial"/>
                <a:cs typeface="Arial"/>
                <a:sym typeface="Arial"/>
                <a:hlinkClick r:id="rId21">
                  <a:extLst>
                    <a:ext uri="{A12FA001-AC4F-418D-AE19-62706E023703}">
                      <ahyp:hlinkClr val="tx"/>
                    </a:ext>
                  </a:extLst>
                </a:hlinkClick>
              </a:rPr>
              <a:t>[234]</a:t>
            </a:r>
            <a:r>
              <a:rPr baseline="30000" lang="en" sz="1400">
                <a:solidFill>
                  <a:srgbClr val="0645AD"/>
                </a:solidFill>
                <a:highlight>
                  <a:srgbClr val="FFFFFF"/>
                </a:highlight>
                <a:uFill>
                  <a:noFill/>
                </a:uFill>
                <a:latin typeface="Arial"/>
                <a:ea typeface="Arial"/>
                <a:cs typeface="Arial"/>
                <a:sym typeface="Arial"/>
                <a:hlinkClick r:id="rId22">
                  <a:extLst>
                    <a:ext uri="{A12FA001-AC4F-418D-AE19-62706E023703}">
                      <ahyp:hlinkClr val="tx"/>
                    </a:ext>
                  </a:extLst>
                </a:hlinkClick>
              </a:rPr>
              <a:t>[235]</a:t>
            </a:r>
            <a:r>
              <a:rPr lang="en" sz="1050">
                <a:solidFill>
                  <a:srgbClr val="202122"/>
                </a:solidFill>
                <a:highlight>
                  <a:srgbClr val="FFFFFF"/>
                </a:highlight>
                <a:latin typeface="Arial"/>
                <a:ea typeface="Arial"/>
                <a:cs typeface="Arial"/>
                <a:sym typeface="Arial"/>
              </a:rPr>
              <a:t> However, many IoT devices have severe operational limitations on the computational power available to them. These constraints often make them unable to directly use basic security measures such as implementing firewalls or using strong cryptosystems to encrypt their communications with other devices</a:t>
            </a:r>
            <a:r>
              <a:rPr baseline="30000" lang="en" sz="1400">
                <a:solidFill>
                  <a:srgbClr val="0645AD"/>
                </a:solidFill>
                <a:highlight>
                  <a:srgbClr val="FFFFFF"/>
                </a:highlight>
                <a:uFill>
                  <a:noFill/>
                </a:uFill>
                <a:latin typeface="Arial"/>
                <a:ea typeface="Arial"/>
                <a:cs typeface="Arial"/>
                <a:sym typeface="Arial"/>
                <a:hlinkClick r:id="rId23">
                  <a:extLst>
                    <a:ext uri="{A12FA001-AC4F-418D-AE19-62706E023703}">
                      <ahyp:hlinkClr val="tx"/>
                    </a:ext>
                  </a:extLst>
                </a:hlinkClick>
              </a:rPr>
              <a:t>[236]</a:t>
            </a:r>
            <a:r>
              <a:rPr lang="en" sz="1050">
                <a:solidFill>
                  <a:srgbClr val="202122"/>
                </a:solidFill>
                <a:highlight>
                  <a:srgbClr val="FFFFFF"/>
                </a:highlight>
                <a:latin typeface="Arial"/>
                <a:ea typeface="Arial"/>
                <a:cs typeface="Arial"/>
                <a:sym typeface="Arial"/>
              </a:rPr>
              <a:t> - and the low price and consumer focus of many devices makes a robust security patching system uncommon</a:t>
            </a:r>
            <a:endParaRPr sz="1050">
              <a:solidFill>
                <a:srgbClr val="202122"/>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aphicFrame>
        <p:nvGraphicFramePr>
          <p:cNvPr id="508" name="Google Shape;508;p59"/>
          <p:cNvGraphicFramePr/>
          <p:nvPr/>
        </p:nvGraphicFramePr>
        <p:xfrm>
          <a:off x="241025" y="1338250"/>
          <a:ext cx="3000000" cy="3000000"/>
        </p:xfrm>
        <a:graphic>
          <a:graphicData uri="http://schemas.openxmlformats.org/drawingml/2006/table">
            <a:tbl>
              <a:tblPr>
                <a:noFill/>
                <a:tableStyleId>{08A6A4DA-D3DA-47B1-A38B-90980F7EC516}</a:tableStyleId>
              </a:tblPr>
              <a:tblGrid>
                <a:gridCol w="723800"/>
                <a:gridCol w="2918000"/>
              </a:tblGrid>
              <a:tr h="350150">
                <a:tc>
                  <a:txBody>
                    <a:bodyPr/>
                    <a:lstStyle/>
                    <a:p>
                      <a:pPr indent="0" lvl="0" marL="0" rtl="0" algn="l">
                        <a:lnSpc>
                          <a:spcPct val="160000"/>
                        </a:lnSpc>
                        <a:spcBef>
                          <a:spcPts val="400"/>
                        </a:spcBef>
                        <a:spcAft>
                          <a:spcPts val="0"/>
                        </a:spcAft>
                        <a:buNone/>
                      </a:pPr>
                      <a:r>
                        <a:rPr b="1" lang="en" sz="836">
                          <a:highlight>
                            <a:srgbClr val="FFFFFF"/>
                          </a:highlight>
                        </a:rPr>
                        <a:t>Low Power</a:t>
                      </a:r>
                      <a:endParaRPr sz="1300"/>
                    </a:p>
                  </a:txBody>
                  <a:tcPr marT="91425" marB="91425" marR="91425" marL="91425"/>
                </a:tc>
                <a:tc>
                  <a:txBody>
                    <a:bodyPr/>
                    <a:lstStyle/>
                    <a:p>
                      <a:pPr indent="0" lvl="0" marL="0" rtl="0" algn="l">
                        <a:lnSpc>
                          <a:spcPct val="160000"/>
                        </a:lnSpc>
                        <a:spcBef>
                          <a:spcPts val="400"/>
                        </a:spcBef>
                        <a:spcAft>
                          <a:spcPts val="0"/>
                        </a:spcAft>
                        <a:buClr>
                          <a:srgbClr val="000000"/>
                        </a:buClr>
                        <a:buSzPts val="523"/>
                        <a:buFont typeface="Arial"/>
                        <a:buNone/>
                      </a:pPr>
                      <a:r>
                        <a:rPr lang="en" sz="736">
                          <a:highlight>
                            <a:srgbClr val="FFFFFF"/>
                          </a:highlight>
                        </a:rPr>
                        <a:t>IOT devices are resource constrained devices and need to be always on most of cases. They expect a long life of battery as well.</a:t>
                      </a:r>
                      <a:endParaRPr sz="1200"/>
                    </a:p>
                  </a:txBody>
                  <a:tcPr marT="91425" marB="91425" marR="91425" marL="91425"/>
                </a:tc>
              </a:tr>
              <a:tr h="350150">
                <a:tc>
                  <a:txBody>
                    <a:bodyPr/>
                    <a:lstStyle/>
                    <a:p>
                      <a:pPr indent="0" lvl="0" marL="0" rtl="0" algn="l">
                        <a:lnSpc>
                          <a:spcPct val="160000"/>
                        </a:lnSpc>
                        <a:spcBef>
                          <a:spcPts val="400"/>
                        </a:spcBef>
                        <a:spcAft>
                          <a:spcPts val="0"/>
                        </a:spcAft>
                        <a:buNone/>
                      </a:pPr>
                      <a:r>
                        <a:rPr b="1" lang="en" sz="836">
                          <a:highlight>
                            <a:srgbClr val="FFFFFF"/>
                          </a:highlight>
                        </a:rPr>
                        <a:t>Lower Footprints</a:t>
                      </a:r>
                      <a:endParaRPr sz="1300"/>
                    </a:p>
                  </a:txBody>
                  <a:tcPr marT="91425" marB="91425" marR="91425" marL="91425"/>
                </a:tc>
                <a:tc>
                  <a:txBody>
                    <a:bodyPr/>
                    <a:lstStyle/>
                    <a:p>
                      <a:pPr indent="0" lvl="0" marL="0" rtl="0" algn="l">
                        <a:lnSpc>
                          <a:spcPct val="160000"/>
                        </a:lnSpc>
                        <a:spcBef>
                          <a:spcPts val="400"/>
                        </a:spcBef>
                        <a:spcAft>
                          <a:spcPts val="0"/>
                        </a:spcAft>
                        <a:buClr>
                          <a:srgbClr val="000000"/>
                        </a:buClr>
                        <a:buSzPts val="523"/>
                        <a:buFont typeface="Arial"/>
                        <a:buNone/>
                      </a:pPr>
                      <a:r>
                        <a:rPr lang="en" sz="736">
                          <a:highlight>
                            <a:srgbClr val="FFFFFF"/>
                          </a:highlight>
                        </a:rPr>
                        <a:t>D</a:t>
                      </a:r>
                      <a:r>
                        <a:rPr lang="en" sz="736">
                          <a:highlight>
                            <a:srgbClr val="FFFFFF"/>
                          </a:highlight>
                        </a:rPr>
                        <a:t>evice memory size will be very low, hence all software stack including protocol should be minimal. </a:t>
                      </a:r>
                      <a:endParaRPr sz="736">
                        <a:highlight>
                          <a:srgbClr val="FFFFFF"/>
                        </a:highlight>
                      </a:endParaRPr>
                    </a:p>
                  </a:txBody>
                  <a:tcPr marT="91425" marB="91425" marR="91425" marL="91425"/>
                </a:tc>
              </a:tr>
              <a:tr h="350150">
                <a:tc>
                  <a:txBody>
                    <a:bodyPr/>
                    <a:lstStyle/>
                    <a:p>
                      <a:pPr indent="0" lvl="0" marL="0" rtl="0" algn="l">
                        <a:lnSpc>
                          <a:spcPct val="160000"/>
                        </a:lnSpc>
                        <a:spcBef>
                          <a:spcPts val="400"/>
                        </a:spcBef>
                        <a:spcAft>
                          <a:spcPts val="0"/>
                        </a:spcAft>
                        <a:buNone/>
                      </a:pPr>
                      <a:r>
                        <a:rPr b="1" lang="en" sz="836">
                          <a:highlight>
                            <a:srgbClr val="FFFFFF"/>
                          </a:highlight>
                        </a:rPr>
                        <a:t>Low Price</a:t>
                      </a:r>
                      <a:endParaRPr b="1" sz="836">
                        <a:highlight>
                          <a:srgbClr val="FFFFFF"/>
                        </a:highlight>
                      </a:endParaRPr>
                    </a:p>
                  </a:txBody>
                  <a:tcPr marT="91425" marB="91425" marR="91425" marL="91425"/>
                </a:tc>
                <a:tc>
                  <a:txBody>
                    <a:bodyPr/>
                    <a:lstStyle/>
                    <a:p>
                      <a:pPr indent="0" lvl="0" marL="0" rtl="0" algn="l">
                        <a:lnSpc>
                          <a:spcPct val="160000"/>
                        </a:lnSpc>
                        <a:spcBef>
                          <a:spcPts val="400"/>
                        </a:spcBef>
                        <a:spcAft>
                          <a:spcPts val="0"/>
                        </a:spcAft>
                        <a:buNone/>
                      </a:pPr>
                      <a:r>
                        <a:rPr lang="en" sz="736">
                          <a:highlight>
                            <a:srgbClr val="FFFFFF"/>
                          </a:highlight>
                        </a:rPr>
                        <a:t>IoT device are expected to be of low price with minimal hardware/software capability</a:t>
                      </a:r>
                      <a:endParaRPr sz="736">
                        <a:highlight>
                          <a:srgbClr val="FFFFFF"/>
                        </a:highlight>
                      </a:endParaRPr>
                    </a:p>
                  </a:txBody>
                  <a:tcPr marT="91425" marB="91425" marR="91425" marL="91425"/>
                </a:tc>
              </a:tr>
            </a:tbl>
          </a:graphicData>
        </a:graphic>
      </p:graphicFrame>
      <p:sp>
        <p:nvSpPr>
          <p:cNvPr id="509" name="Google Shape;509;p59"/>
          <p:cNvSpPr txBox="1"/>
          <p:nvPr/>
        </p:nvSpPr>
        <p:spPr>
          <a:xfrm>
            <a:off x="964825" y="972550"/>
            <a:ext cx="208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Characteristics</a:t>
            </a:r>
            <a:endParaRPr>
              <a:latin typeface="Calibri"/>
              <a:ea typeface="Calibri"/>
              <a:cs typeface="Calibri"/>
              <a:sym typeface="Calibri"/>
            </a:endParaRPr>
          </a:p>
        </p:txBody>
      </p:sp>
      <p:graphicFrame>
        <p:nvGraphicFramePr>
          <p:cNvPr id="510" name="Google Shape;510;p59"/>
          <p:cNvGraphicFramePr/>
          <p:nvPr/>
        </p:nvGraphicFramePr>
        <p:xfrm>
          <a:off x="4209350" y="1338250"/>
          <a:ext cx="3000000" cy="3000000"/>
        </p:xfrm>
        <a:graphic>
          <a:graphicData uri="http://schemas.openxmlformats.org/drawingml/2006/table">
            <a:tbl>
              <a:tblPr>
                <a:noFill/>
                <a:tableStyleId>{08A6A4DA-D3DA-47B1-A38B-90980F7EC516}</a:tableStyleId>
              </a:tblPr>
              <a:tblGrid>
                <a:gridCol w="743375"/>
                <a:gridCol w="3709575"/>
              </a:tblGrid>
              <a:tr h="474575">
                <a:tc>
                  <a:txBody>
                    <a:bodyPr/>
                    <a:lstStyle/>
                    <a:p>
                      <a:pPr indent="0" lvl="0" marL="0" rtl="0" algn="l">
                        <a:lnSpc>
                          <a:spcPct val="160000"/>
                        </a:lnSpc>
                        <a:spcBef>
                          <a:spcPts val="400"/>
                        </a:spcBef>
                        <a:spcAft>
                          <a:spcPts val="0"/>
                        </a:spcAft>
                        <a:buNone/>
                      </a:pPr>
                      <a:r>
                        <a:rPr b="1" lang="en" sz="836">
                          <a:highlight>
                            <a:srgbClr val="FFFFFF"/>
                          </a:highlight>
                        </a:rPr>
                        <a:t>Light Protocol Stack</a:t>
                      </a:r>
                      <a:endParaRPr b="1" sz="836">
                        <a:solidFill>
                          <a:srgbClr val="980000"/>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60000"/>
                        </a:lnSpc>
                        <a:spcBef>
                          <a:spcPts val="400"/>
                        </a:spcBef>
                        <a:spcAft>
                          <a:spcPts val="0"/>
                        </a:spcAft>
                        <a:buNone/>
                      </a:pPr>
                      <a:r>
                        <a:rPr lang="en" sz="836">
                          <a:highlight>
                            <a:srgbClr val="FFFFFF"/>
                          </a:highlight>
                        </a:rPr>
                        <a:t>Protocol clients libs/stack runs on IOT devices required to be lightweight so they should be simple. For example CoAP protocol which is used by IOT, is simpler version of HTTP which is complex. </a:t>
                      </a:r>
                      <a:endParaRPr sz="836">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0300">
                <a:tc>
                  <a:txBody>
                    <a:bodyPr/>
                    <a:lstStyle/>
                    <a:p>
                      <a:pPr indent="0" lvl="0" marL="0" rtl="0" algn="l">
                        <a:lnSpc>
                          <a:spcPct val="160000"/>
                        </a:lnSpc>
                        <a:spcBef>
                          <a:spcPts val="400"/>
                        </a:spcBef>
                        <a:spcAft>
                          <a:spcPts val="0"/>
                        </a:spcAft>
                        <a:buNone/>
                      </a:pPr>
                      <a:r>
                        <a:rPr b="1" lang="en" sz="836">
                          <a:solidFill>
                            <a:srgbClr val="980000"/>
                          </a:solidFill>
                          <a:highlight>
                            <a:srgbClr val="FFFFFF"/>
                          </a:highlight>
                        </a:rPr>
                        <a:t>Low Network Overhead</a:t>
                      </a:r>
                      <a:endParaRPr sz="1200">
                        <a:solidFill>
                          <a:srgbClr val="980000"/>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60000"/>
                        </a:lnSpc>
                        <a:spcBef>
                          <a:spcPts val="400"/>
                        </a:spcBef>
                        <a:spcAft>
                          <a:spcPts val="0"/>
                        </a:spcAft>
                        <a:buNone/>
                      </a:pPr>
                      <a:r>
                        <a:rPr lang="en" sz="836">
                          <a:highlight>
                            <a:srgbClr val="FFFFFF"/>
                          </a:highlight>
                        </a:rPr>
                        <a:t>Some devices may need to send only few bytes data, so IOT protocol should be with minimal headers required for such communication.</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511" name="Google Shape;511;p59"/>
          <p:cNvSpPr txBox="1"/>
          <p:nvPr>
            <p:ph type="title"/>
          </p:nvPr>
        </p:nvSpPr>
        <p:spPr>
          <a:xfrm>
            <a:off x="438150" y="236000"/>
            <a:ext cx="7505700" cy="52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IOT Introduction: Requirements</a:t>
            </a:r>
            <a:endParaRPr sz="2700"/>
          </a:p>
        </p:txBody>
      </p:sp>
      <p:sp>
        <p:nvSpPr>
          <p:cNvPr id="512" name="Google Shape;512;p59"/>
          <p:cNvSpPr txBox="1"/>
          <p:nvPr/>
        </p:nvSpPr>
        <p:spPr>
          <a:xfrm>
            <a:off x="5557050" y="1006921"/>
            <a:ext cx="208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Protocol Requirement</a:t>
            </a:r>
            <a:endParaRPr>
              <a:latin typeface="Calibri"/>
              <a:ea typeface="Calibri"/>
              <a:cs typeface="Calibri"/>
              <a:sym typeface="Calibri"/>
            </a:endParaRPr>
          </a:p>
        </p:txBody>
      </p:sp>
      <p:sp>
        <p:nvSpPr>
          <p:cNvPr id="513" name="Google Shape;513;p59"/>
          <p:cNvSpPr txBox="1"/>
          <p:nvPr/>
        </p:nvSpPr>
        <p:spPr>
          <a:xfrm>
            <a:off x="202825" y="743950"/>
            <a:ext cx="20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Consumer IOT</a:t>
            </a:r>
            <a:endParaRPr>
              <a:latin typeface="Calibri"/>
              <a:ea typeface="Calibri"/>
              <a:cs typeface="Calibri"/>
              <a:sym typeface="Calibri"/>
            </a:endParaRPr>
          </a:p>
        </p:txBody>
      </p:sp>
      <p:sp>
        <p:nvSpPr>
          <p:cNvPr id="514" name="Google Shape;514;p59"/>
          <p:cNvSpPr txBox="1"/>
          <p:nvPr/>
        </p:nvSpPr>
        <p:spPr>
          <a:xfrm>
            <a:off x="241025" y="3299450"/>
            <a:ext cx="70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15" name="Google Shape;515;p59"/>
          <p:cNvSpPr txBox="1"/>
          <p:nvPr/>
        </p:nvSpPr>
        <p:spPr>
          <a:xfrm>
            <a:off x="241025" y="3118325"/>
            <a:ext cx="84501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alibri"/>
              <a:buChar char="●"/>
            </a:pPr>
            <a:r>
              <a:rPr lang="en" sz="1300">
                <a:latin typeface="Calibri"/>
                <a:ea typeface="Calibri"/>
                <a:cs typeface="Calibri"/>
                <a:sym typeface="Calibri"/>
              </a:rPr>
              <a:t>Typically Consumer IOT doesn’t demand for very low latency. </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Also it doesn’t requires M2M communications and Man controlling machine is expected.</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Typically used data link protocols as WIFI &amp; Bluetooth. Vendor specific application protocols will be used.</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Edge requirement for these scenarios are not much and is not a major focus area for Edge Computing Platforms like EdgeGallery, EdgeX, Fledge</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In LF Edge “HomeEdge” is only project working for Home Automation</a:t>
            </a:r>
            <a:endParaRPr sz="1300">
              <a:latin typeface="Calibri"/>
              <a:ea typeface="Calibri"/>
              <a:cs typeface="Calibri"/>
              <a:sym typeface="Calibri"/>
            </a:endParaRPr>
          </a:p>
        </p:txBody>
      </p:sp>
      <p:sp>
        <p:nvSpPr>
          <p:cNvPr id="516" name="Google Shape;516;p59"/>
          <p:cNvSpPr txBox="1"/>
          <p:nvPr/>
        </p:nvSpPr>
        <p:spPr>
          <a:xfrm>
            <a:off x="5350250" y="4562300"/>
            <a:ext cx="34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https://www.lfedge.org/projects/homeedge/</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0"/>
          <p:cNvSpPr txBox="1"/>
          <p:nvPr>
            <p:ph type="title"/>
          </p:nvPr>
        </p:nvSpPr>
        <p:spPr>
          <a:xfrm>
            <a:off x="209550" y="236000"/>
            <a:ext cx="8317200" cy="52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IOT Device Characteristics and Protocol Requirements</a:t>
            </a:r>
            <a:endParaRPr sz="2700"/>
          </a:p>
        </p:txBody>
      </p:sp>
      <p:sp>
        <p:nvSpPr>
          <p:cNvPr id="522" name="Google Shape;522;p60"/>
          <p:cNvSpPr txBox="1"/>
          <p:nvPr>
            <p:ph idx="1" type="body"/>
          </p:nvPr>
        </p:nvSpPr>
        <p:spPr>
          <a:xfrm>
            <a:off x="429525" y="4017950"/>
            <a:ext cx="8158500" cy="4351500"/>
          </a:xfrm>
          <a:prstGeom prst="rect">
            <a:avLst/>
          </a:prstGeom>
        </p:spPr>
        <p:txBody>
          <a:bodyPr anchorCtr="0" anchor="t" bIns="91425" lIns="91425" spcFirstLastPara="1" rIns="91425" wrap="square" tIns="91425">
            <a:noAutofit/>
          </a:bodyPr>
          <a:lstStyle/>
          <a:p>
            <a:pPr indent="0" lvl="0" marL="0" rtl="0" algn="l">
              <a:lnSpc>
                <a:spcPct val="160000"/>
              </a:lnSpc>
              <a:spcBef>
                <a:spcPts val="400"/>
              </a:spcBef>
              <a:spcAft>
                <a:spcPts val="0"/>
              </a:spcAft>
              <a:buSzPts val="523"/>
              <a:buNone/>
            </a:pPr>
            <a:r>
              <a:t/>
            </a:r>
            <a:endParaRPr sz="936">
              <a:solidFill>
                <a:srgbClr val="000000"/>
              </a:solidFill>
              <a:highlight>
                <a:srgbClr val="FFFFFF"/>
              </a:highlight>
              <a:latin typeface="Arial"/>
              <a:ea typeface="Arial"/>
              <a:cs typeface="Arial"/>
              <a:sym typeface="Arial"/>
            </a:endParaRPr>
          </a:p>
          <a:p>
            <a:pPr indent="0" lvl="0" marL="0" rtl="0" algn="l">
              <a:lnSpc>
                <a:spcPct val="160000"/>
              </a:lnSpc>
              <a:spcBef>
                <a:spcPts val="400"/>
              </a:spcBef>
              <a:spcAft>
                <a:spcPts val="0"/>
              </a:spcAft>
              <a:buSzPts val="523"/>
              <a:buNone/>
            </a:pPr>
            <a:r>
              <a:t/>
            </a:r>
            <a:endParaRPr sz="936">
              <a:solidFill>
                <a:srgbClr val="000000"/>
              </a:solidFill>
              <a:highlight>
                <a:srgbClr val="FFFFFF"/>
              </a:highlight>
              <a:latin typeface="Arial"/>
              <a:ea typeface="Arial"/>
              <a:cs typeface="Arial"/>
              <a:sym typeface="Arial"/>
            </a:endParaRPr>
          </a:p>
          <a:p>
            <a:pPr indent="0" lvl="0" marL="0" rtl="0" algn="l">
              <a:lnSpc>
                <a:spcPct val="160000"/>
              </a:lnSpc>
              <a:spcBef>
                <a:spcPts val="400"/>
              </a:spcBef>
              <a:spcAft>
                <a:spcPts val="0"/>
              </a:spcAft>
              <a:buSzPts val="523"/>
              <a:buNone/>
            </a:pPr>
            <a:r>
              <a:t/>
            </a:r>
            <a:endParaRPr sz="936">
              <a:solidFill>
                <a:srgbClr val="000000"/>
              </a:solidFill>
              <a:highlight>
                <a:srgbClr val="FFFFFF"/>
              </a:highlight>
              <a:latin typeface="Arial"/>
              <a:ea typeface="Arial"/>
              <a:cs typeface="Arial"/>
              <a:sym typeface="Arial"/>
            </a:endParaRPr>
          </a:p>
          <a:p>
            <a:pPr indent="0" lvl="0" marL="0" rtl="0" algn="l">
              <a:lnSpc>
                <a:spcPct val="160000"/>
              </a:lnSpc>
              <a:spcBef>
                <a:spcPts val="400"/>
              </a:spcBef>
              <a:spcAft>
                <a:spcPts val="0"/>
              </a:spcAft>
              <a:buSzPts val="523"/>
              <a:buNone/>
            </a:pPr>
            <a:r>
              <a:t/>
            </a:r>
            <a:endParaRPr sz="936">
              <a:solidFill>
                <a:srgbClr val="000000"/>
              </a:solidFill>
              <a:highlight>
                <a:srgbClr val="FFFFFF"/>
              </a:highlight>
              <a:latin typeface="Arial"/>
              <a:ea typeface="Arial"/>
              <a:cs typeface="Arial"/>
              <a:sym typeface="Arial"/>
            </a:endParaRPr>
          </a:p>
          <a:p>
            <a:pPr indent="0" lvl="0" marL="0" rtl="0" algn="l">
              <a:lnSpc>
                <a:spcPct val="160000"/>
              </a:lnSpc>
              <a:spcBef>
                <a:spcPts val="400"/>
              </a:spcBef>
              <a:spcAft>
                <a:spcPts val="0"/>
              </a:spcAft>
              <a:buSzPts val="523"/>
              <a:buNone/>
            </a:pPr>
            <a:r>
              <a:t/>
            </a:r>
            <a:endParaRPr sz="936">
              <a:solidFill>
                <a:srgbClr val="000000"/>
              </a:solidFill>
              <a:highlight>
                <a:srgbClr val="FFFFFF"/>
              </a:highlight>
              <a:latin typeface="Arial"/>
              <a:ea typeface="Arial"/>
              <a:cs typeface="Arial"/>
              <a:sym typeface="Arial"/>
            </a:endParaRPr>
          </a:p>
          <a:p>
            <a:pPr indent="0" lvl="0" marL="0" rtl="0" algn="l">
              <a:lnSpc>
                <a:spcPct val="160000"/>
              </a:lnSpc>
              <a:spcBef>
                <a:spcPts val="400"/>
              </a:spcBef>
              <a:spcAft>
                <a:spcPts val="0"/>
              </a:spcAft>
              <a:buSzPts val="523"/>
              <a:buNone/>
            </a:pPr>
            <a:r>
              <a:t/>
            </a:r>
            <a:endParaRPr sz="817"/>
          </a:p>
        </p:txBody>
      </p:sp>
      <p:graphicFrame>
        <p:nvGraphicFramePr>
          <p:cNvPr id="523" name="Google Shape;523;p60"/>
          <p:cNvGraphicFramePr/>
          <p:nvPr/>
        </p:nvGraphicFramePr>
        <p:xfrm>
          <a:off x="233025" y="893975"/>
          <a:ext cx="3000000" cy="3000000"/>
        </p:xfrm>
        <a:graphic>
          <a:graphicData uri="http://schemas.openxmlformats.org/drawingml/2006/table">
            <a:tbl>
              <a:tblPr>
                <a:noFill/>
                <a:tableStyleId>{08A6A4DA-D3DA-47B1-A38B-90980F7EC516}</a:tableStyleId>
              </a:tblPr>
              <a:tblGrid>
                <a:gridCol w="1427650"/>
                <a:gridCol w="7124100"/>
              </a:tblGrid>
              <a:tr h="350150">
                <a:tc>
                  <a:txBody>
                    <a:bodyPr/>
                    <a:lstStyle/>
                    <a:p>
                      <a:pPr indent="0" lvl="0" marL="0" rtl="0" algn="l">
                        <a:lnSpc>
                          <a:spcPct val="160000"/>
                        </a:lnSpc>
                        <a:spcBef>
                          <a:spcPts val="400"/>
                        </a:spcBef>
                        <a:spcAft>
                          <a:spcPts val="0"/>
                        </a:spcAft>
                        <a:buNone/>
                      </a:pPr>
                      <a:r>
                        <a:rPr b="1" lang="en" sz="836">
                          <a:highlight>
                            <a:srgbClr val="FFFFFF"/>
                          </a:highlight>
                        </a:rPr>
                        <a:t>Low Power</a:t>
                      </a:r>
                      <a:endParaRPr sz="1300"/>
                    </a:p>
                  </a:txBody>
                  <a:tcPr marT="91425" marB="91425" marR="91425" marL="91425"/>
                </a:tc>
                <a:tc>
                  <a:txBody>
                    <a:bodyPr/>
                    <a:lstStyle/>
                    <a:p>
                      <a:pPr indent="0" lvl="0" marL="0" rtl="0" algn="l">
                        <a:lnSpc>
                          <a:spcPct val="160000"/>
                        </a:lnSpc>
                        <a:spcBef>
                          <a:spcPts val="400"/>
                        </a:spcBef>
                        <a:spcAft>
                          <a:spcPts val="0"/>
                        </a:spcAft>
                        <a:buNone/>
                      </a:pPr>
                      <a:r>
                        <a:rPr lang="en" sz="736">
                          <a:highlight>
                            <a:srgbClr val="FFFFFF"/>
                          </a:highlight>
                        </a:rPr>
                        <a:t>IOT devices are resource constrained devices and need to be always on most of cases. They expect a long life of battery as well.</a:t>
                      </a:r>
                      <a:endParaRPr sz="1200"/>
                    </a:p>
                  </a:txBody>
                  <a:tcPr marT="91425" marB="91425" marR="91425" marL="91425"/>
                </a:tc>
              </a:tr>
              <a:tr h="350150">
                <a:tc>
                  <a:txBody>
                    <a:bodyPr/>
                    <a:lstStyle/>
                    <a:p>
                      <a:pPr indent="0" lvl="0" marL="0" rtl="0" algn="l">
                        <a:lnSpc>
                          <a:spcPct val="160000"/>
                        </a:lnSpc>
                        <a:spcBef>
                          <a:spcPts val="400"/>
                        </a:spcBef>
                        <a:spcAft>
                          <a:spcPts val="0"/>
                        </a:spcAft>
                        <a:buNone/>
                      </a:pPr>
                      <a:r>
                        <a:rPr b="1" lang="en" sz="836">
                          <a:highlight>
                            <a:srgbClr val="FFFFFF"/>
                          </a:highlight>
                        </a:rPr>
                        <a:t>Lower Footprints</a:t>
                      </a:r>
                      <a:endParaRPr sz="1300"/>
                    </a:p>
                  </a:txBody>
                  <a:tcPr marT="91425" marB="91425" marR="91425" marL="91425"/>
                </a:tc>
                <a:tc>
                  <a:txBody>
                    <a:bodyPr/>
                    <a:lstStyle/>
                    <a:p>
                      <a:pPr indent="0" lvl="0" marL="0" rtl="0" algn="l">
                        <a:lnSpc>
                          <a:spcPct val="160000"/>
                        </a:lnSpc>
                        <a:spcBef>
                          <a:spcPts val="400"/>
                        </a:spcBef>
                        <a:spcAft>
                          <a:spcPts val="0"/>
                        </a:spcAft>
                        <a:buNone/>
                      </a:pPr>
                      <a:r>
                        <a:rPr lang="en" sz="736">
                          <a:highlight>
                            <a:srgbClr val="FFFFFF"/>
                          </a:highlight>
                        </a:rPr>
                        <a:t>Device memory size will be very low, hence all software stack including protocol should be minimal. </a:t>
                      </a:r>
                      <a:endParaRPr sz="1200"/>
                    </a:p>
                  </a:txBody>
                  <a:tcPr marT="91425" marB="91425" marR="91425" marL="91425"/>
                </a:tc>
              </a:tr>
              <a:tr h="407950">
                <a:tc>
                  <a:txBody>
                    <a:bodyPr/>
                    <a:lstStyle/>
                    <a:p>
                      <a:pPr indent="0" lvl="0" marL="0" rtl="0" algn="l">
                        <a:lnSpc>
                          <a:spcPct val="160000"/>
                        </a:lnSpc>
                        <a:spcBef>
                          <a:spcPts val="400"/>
                        </a:spcBef>
                        <a:spcAft>
                          <a:spcPts val="0"/>
                        </a:spcAft>
                        <a:buNone/>
                      </a:pPr>
                      <a:r>
                        <a:rPr b="1" lang="en" sz="836">
                          <a:solidFill>
                            <a:srgbClr val="980000"/>
                          </a:solidFill>
                          <a:highlight>
                            <a:srgbClr val="FFFFFF"/>
                          </a:highlight>
                        </a:rPr>
                        <a:t>Multiple Protocol</a:t>
                      </a:r>
                      <a:endParaRPr sz="1300">
                        <a:solidFill>
                          <a:srgbClr val="980000"/>
                        </a:solidFill>
                      </a:endParaRPr>
                    </a:p>
                  </a:txBody>
                  <a:tcPr marT="91425" marB="91425" marR="91425" marL="91425"/>
                </a:tc>
                <a:tc>
                  <a:txBody>
                    <a:bodyPr/>
                    <a:lstStyle/>
                    <a:p>
                      <a:pPr indent="0" lvl="0" marL="0" rtl="0" algn="l">
                        <a:lnSpc>
                          <a:spcPct val="160000"/>
                        </a:lnSpc>
                        <a:spcBef>
                          <a:spcPts val="400"/>
                        </a:spcBef>
                        <a:spcAft>
                          <a:spcPts val="0"/>
                        </a:spcAft>
                        <a:buNone/>
                      </a:pPr>
                      <a:r>
                        <a:rPr lang="en" sz="736">
                          <a:highlight>
                            <a:srgbClr val="FFFFFF"/>
                          </a:highlight>
                        </a:rPr>
                        <a:t>Different devices use different protocol for communications. Some of characteristics of communications are like low power, long range, short range, wide area, personal area, local area, always on, rarely triggered, one/two way channels.</a:t>
                      </a:r>
                      <a:endParaRPr sz="1200"/>
                    </a:p>
                  </a:txBody>
                  <a:tcPr marT="91425" marB="91425" marR="91425" marL="91425"/>
                </a:tc>
              </a:tr>
              <a:tr h="240875">
                <a:tc>
                  <a:txBody>
                    <a:bodyPr/>
                    <a:lstStyle/>
                    <a:p>
                      <a:pPr indent="0" lvl="0" marL="0" rtl="0" algn="l">
                        <a:lnSpc>
                          <a:spcPct val="160000"/>
                        </a:lnSpc>
                        <a:spcBef>
                          <a:spcPts val="400"/>
                        </a:spcBef>
                        <a:spcAft>
                          <a:spcPts val="0"/>
                        </a:spcAft>
                        <a:buNone/>
                      </a:pPr>
                      <a:r>
                        <a:rPr b="1" lang="en" sz="836">
                          <a:solidFill>
                            <a:srgbClr val="980000"/>
                          </a:solidFill>
                          <a:highlight>
                            <a:srgbClr val="FFFFFF"/>
                          </a:highlight>
                        </a:rPr>
                        <a:t>Low Network Overhead</a:t>
                      </a:r>
                      <a:endParaRPr sz="1200">
                        <a:solidFill>
                          <a:srgbClr val="980000"/>
                        </a:solidFill>
                      </a:endParaRPr>
                    </a:p>
                  </a:txBody>
                  <a:tcPr marT="91425" marB="91425" marR="91425" marL="91425"/>
                </a:tc>
                <a:tc>
                  <a:txBody>
                    <a:bodyPr/>
                    <a:lstStyle/>
                    <a:p>
                      <a:pPr indent="0" lvl="0" marL="0" rtl="0" algn="l">
                        <a:lnSpc>
                          <a:spcPct val="160000"/>
                        </a:lnSpc>
                        <a:spcBef>
                          <a:spcPts val="400"/>
                        </a:spcBef>
                        <a:spcAft>
                          <a:spcPts val="0"/>
                        </a:spcAft>
                        <a:buNone/>
                      </a:pPr>
                      <a:r>
                        <a:rPr lang="en" sz="836">
                          <a:highlight>
                            <a:srgbClr val="FFFFFF"/>
                          </a:highlight>
                        </a:rPr>
                        <a:t>Some devices may need to send only few bytes data, so IOT protocol should be with minimal headers required for such communication.</a:t>
                      </a:r>
                      <a:endParaRPr sz="1200"/>
                    </a:p>
                  </a:txBody>
                  <a:tcPr marT="91425" marB="91425" marR="91425" marL="91425"/>
                </a:tc>
              </a:tr>
              <a:tr h="240875">
                <a:tc>
                  <a:txBody>
                    <a:bodyPr/>
                    <a:lstStyle/>
                    <a:p>
                      <a:pPr indent="0" lvl="0" marL="0" rtl="0" algn="l">
                        <a:lnSpc>
                          <a:spcPct val="160000"/>
                        </a:lnSpc>
                        <a:spcBef>
                          <a:spcPts val="400"/>
                        </a:spcBef>
                        <a:spcAft>
                          <a:spcPts val="0"/>
                        </a:spcAft>
                        <a:buNone/>
                      </a:pPr>
                      <a:r>
                        <a:rPr b="1" lang="en" sz="836">
                          <a:highlight>
                            <a:srgbClr val="FFFFFF"/>
                          </a:highlight>
                        </a:rPr>
                        <a:t>Light Protocol Stack</a:t>
                      </a:r>
                      <a:endParaRPr sz="1200"/>
                    </a:p>
                  </a:txBody>
                  <a:tcPr marT="91425" marB="91425" marR="91425" marL="91425"/>
                </a:tc>
                <a:tc>
                  <a:txBody>
                    <a:bodyPr/>
                    <a:lstStyle/>
                    <a:p>
                      <a:pPr indent="0" lvl="0" marL="0" rtl="0" algn="l">
                        <a:lnSpc>
                          <a:spcPct val="160000"/>
                        </a:lnSpc>
                        <a:spcBef>
                          <a:spcPts val="400"/>
                        </a:spcBef>
                        <a:spcAft>
                          <a:spcPts val="0"/>
                        </a:spcAft>
                        <a:buNone/>
                      </a:pPr>
                      <a:r>
                        <a:rPr lang="en" sz="836">
                          <a:highlight>
                            <a:srgbClr val="FFFFFF"/>
                          </a:highlight>
                        </a:rPr>
                        <a:t>Protocol clients libs/stack runs on IOT devices required to be lightweight so they should be simple. For example CoAP protocol which is used by IOT, is simpler version of HTTP which is complex. </a:t>
                      </a:r>
                      <a:endParaRPr sz="1200"/>
                    </a:p>
                  </a:txBody>
                  <a:tcPr marT="91425" marB="91425" marR="91425" marL="91425"/>
                </a:tc>
              </a:tr>
              <a:tr h="240875">
                <a:tc>
                  <a:txBody>
                    <a:bodyPr/>
                    <a:lstStyle/>
                    <a:p>
                      <a:pPr indent="0" lvl="0" marL="0" rtl="0" algn="l">
                        <a:lnSpc>
                          <a:spcPct val="160000"/>
                        </a:lnSpc>
                        <a:spcBef>
                          <a:spcPts val="400"/>
                        </a:spcBef>
                        <a:spcAft>
                          <a:spcPts val="0"/>
                        </a:spcAft>
                        <a:buNone/>
                      </a:pPr>
                      <a:r>
                        <a:rPr b="1" lang="en" sz="836">
                          <a:highlight>
                            <a:srgbClr val="FFFFFF"/>
                          </a:highlight>
                        </a:rPr>
                        <a:t>Platform fragmentation</a:t>
                      </a:r>
                      <a:endParaRPr sz="1200"/>
                    </a:p>
                  </a:txBody>
                  <a:tcPr marT="91425" marB="91425" marR="91425" marL="91425"/>
                </a:tc>
                <a:tc>
                  <a:txBody>
                    <a:bodyPr/>
                    <a:lstStyle/>
                    <a:p>
                      <a:pPr indent="0" lvl="0" marL="0" rtl="0" algn="l">
                        <a:lnSpc>
                          <a:spcPct val="160000"/>
                        </a:lnSpc>
                        <a:spcBef>
                          <a:spcPts val="400"/>
                        </a:spcBef>
                        <a:spcAft>
                          <a:spcPts val="0"/>
                        </a:spcAft>
                        <a:buNone/>
                      </a:pPr>
                      <a:r>
                        <a:rPr lang="en" sz="836">
                          <a:highlight>
                            <a:srgbClr val="FFFFFF"/>
                          </a:highlight>
                        </a:rPr>
                        <a:t>Due to number of protocols, difference in hardware/software stack there are fragmentation of platforms.  For example, wireless connectivity for IoT devices can be done using </a:t>
                      </a:r>
                      <a:r>
                        <a:rPr lang="en" sz="836">
                          <a:highlight>
                            <a:srgbClr val="FFFFFF"/>
                          </a:highlight>
                          <a:uFill>
                            <a:noFill/>
                          </a:uFill>
                          <a:hlinkClick r:id="rId3"/>
                        </a:rPr>
                        <a:t>Bluetooth</a:t>
                      </a:r>
                      <a:r>
                        <a:rPr lang="en" sz="836">
                          <a:highlight>
                            <a:srgbClr val="FFFFFF"/>
                          </a:highlight>
                        </a:rPr>
                        <a:t>, </a:t>
                      </a:r>
                      <a:r>
                        <a:rPr lang="en" sz="836">
                          <a:highlight>
                            <a:srgbClr val="FFFFFF"/>
                          </a:highlight>
                          <a:uFill>
                            <a:noFill/>
                          </a:uFill>
                          <a:hlinkClick r:id="rId4"/>
                        </a:rPr>
                        <a:t>Zigbee</a:t>
                      </a:r>
                      <a:r>
                        <a:rPr lang="en" sz="836">
                          <a:highlight>
                            <a:srgbClr val="FFFFFF"/>
                          </a:highlight>
                        </a:rPr>
                        <a:t>, </a:t>
                      </a:r>
                      <a:r>
                        <a:rPr lang="en" sz="836">
                          <a:highlight>
                            <a:srgbClr val="FFFFFF"/>
                          </a:highlight>
                          <a:uFill>
                            <a:noFill/>
                          </a:uFill>
                          <a:hlinkClick r:id="rId5"/>
                        </a:rPr>
                        <a:t>Z-Wave</a:t>
                      </a:r>
                      <a:r>
                        <a:rPr lang="en" sz="836">
                          <a:highlight>
                            <a:srgbClr val="FFFFFF"/>
                          </a:highlight>
                        </a:rPr>
                        <a:t>, </a:t>
                      </a:r>
                      <a:r>
                        <a:rPr lang="en" sz="836">
                          <a:highlight>
                            <a:srgbClr val="FFFFFF"/>
                          </a:highlight>
                          <a:uFill>
                            <a:noFill/>
                          </a:uFill>
                          <a:hlinkClick r:id="rId6"/>
                        </a:rPr>
                        <a:t>LoRa</a:t>
                      </a:r>
                      <a:r>
                        <a:rPr lang="en" sz="836">
                          <a:highlight>
                            <a:srgbClr val="FFFFFF"/>
                          </a:highlight>
                        </a:rPr>
                        <a:t>, </a:t>
                      </a:r>
                      <a:r>
                        <a:rPr lang="en" sz="836">
                          <a:highlight>
                            <a:srgbClr val="FFFFFF"/>
                          </a:highlight>
                          <a:uFill>
                            <a:noFill/>
                          </a:uFill>
                          <a:hlinkClick r:id="rId7"/>
                        </a:rPr>
                        <a:t>NB-IoT</a:t>
                      </a:r>
                      <a:r>
                        <a:rPr lang="en" sz="836">
                          <a:highlight>
                            <a:srgbClr val="FFFFFF"/>
                          </a:highlight>
                        </a:rPr>
                        <a:t>, </a:t>
                      </a:r>
                      <a:r>
                        <a:rPr lang="en" sz="836">
                          <a:highlight>
                            <a:srgbClr val="FFFFFF"/>
                          </a:highlight>
                          <a:uFill>
                            <a:noFill/>
                          </a:uFill>
                          <a:hlinkClick r:id="rId8"/>
                        </a:rPr>
                        <a:t>Cat M1</a:t>
                      </a:r>
                      <a:r>
                        <a:rPr lang="en" sz="836">
                          <a:highlight>
                            <a:srgbClr val="FFFFFF"/>
                          </a:highlight>
                        </a:rPr>
                        <a:t> as well as completely custom proprietary radios – each with its own advantages and disadvantages; and unique support ecosystem. Interoperability is challenge in such environment.</a:t>
                      </a:r>
                      <a:endParaRPr sz="1200"/>
                    </a:p>
                  </a:txBody>
                  <a:tcPr marT="91425" marB="91425" marR="91425" marL="91425"/>
                </a:tc>
              </a:tr>
              <a:tr h="250500">
                <a:tc>
                  <a:txBody>
                    <a:bodyPr/>
                    <a:lstStyle/>
                    <a:p>
                      <a:pPr indent="0" lvl="0" marL="0" rtl="0" algn="l">
                        <a:lnSpc>
                          <a:spcPct val="160000"/>
                        </a:lnSpc>
                        <a:spcBef>
                          <a:spcPts val="400"/>
                        </a:spcBef>
                        <a:spcAft>
                          <a:spcPts val="0"/>
                        </a:spcAft>
                        <a:buNone/>
                      </a:pPr>
                      <a:r>
                        <a:rPr b="1" lang="en" sz="836">
                          <a:highlight>
                            <a:srgbClr val="FFFFFF"/>
                          </a:highlight>
                        </a:rPr>
                        <a:t>Software updates/ security patching</a:t>
                      </a:r>
                      <a:endParaRPr sz="1200"/>
                    </a:p>
                  </a:txBody>
                  <a:tcPr marT="91425" marB="91425" marR="91425" marL="91425"/>
                </a:tc>
                <a:tc>
                  <a:txBody>
                    <a:bodyPr/>
                    <a:lstStyle/>
                    <a:p>
                      <a:pPr indent="0" lvl="0" marL="0" rtl="0" algn="l">
                        <a:lnSpc>
                          <a:spcPct val="160000"/>
                        </a:lnSpc>
                        <a:spcBef>
                          <a:spcPts val="400"/>
                        </a:spcBef>
                        <a:spcAft>
                          <a:spcPts val="0"/>
                        </a:spcAft>
                        <a:buNone/>
                      </a:pPr>
                      <a:r>
                        <a:rPr lang="en" sz="836">
                          <a:highlight>
                            <a:srgbClr val="FFFFFF"/>
                          </a:highlight>
                        </a:rPr>
                        <a:t>Low price devices provided by vendors, may not support patching for bugs and software upgrade easily. There is a need to centrally able to apply patch on such devices..</a:t>
                      </a:r>
                      <a:endParaRPr sz="1200"/>
                    </a:p>
                  </a:txBody>
                  <a:tcPr marT="91425" marB="91425" marR="91425" marL="91425"/>
                </a:tc>
              </a:tr>
              <a:tr h="240875">
                <a:tc>
                  <a:txBody>
                    <a:bodyPr/>
                    <a:lstStyle/>
                    <a:p>
                      <a:pPr indent="0" lvl="0" marL="0" rtl="0" algn="l">
                        <a:lnSpc>
                          <a:spcPct val="160000"/>
                        </a:lnSpc>
                        <a:spcBef>
                          <a:spcPts val="400"/>
                        </a:spcBef>
                        <a:spcAft>
                          <a:spcPts val="0"/>
                        </a:spcAft>
                        <a:buNone/>
                      </a:pPr>
                      <a:r>
                        <a:rPr b="1" lang="en" sz="836">
                          <a:highlight>
                            <a:srgbClr val="FFFFFF"/>
                          </a:highlight>
                        </a:rPr>
                        <a:t>Security</a:t>
                      </a:r>
                      <a:endParaRPr b="1" sz="836">
                        <a:highlight>
                          <a:srgbClr val="FFFFFF"/>
                        </a:highlight>
                      </a:endParaRPr>
                    </a:p>
                  </a:txBody>
                  <a:tcPr marT="91425" marB="91425" marR="91425" marL="91425"/>
                </a:tc>
                <a:tc>
                  <a:txBody>
                    <a:bodyPr/>
                    <a:lstStyle/>
                    <a:p>
                      <a:pPr indent="0" lvl="0" marL="0" rtl="0" algn="l">
                        <a:lnSpc>
                          <a:spcPct val="160000"/>
                        </a:lnSpc>
                        <a:spcBef>
                          <a:spcPts val="400"/>
                        </a:spcBef>
                        <a:spcAft>
                          <a:spcPts val="0"/>
                        </a:spcAft>
                        <a:buNone/>
                      </a:pPr>
                      <a:r>
                        <a:rPr lang="en" sz="836">
                          <a:highlight>
                            <a:srgbClr val="FFFFFF"/>
                          </a:highlight>
                        </a:rPr>
                        <a:t>Non standards, low price, resource constraints IOT devices Security concerns include using weak authentication, forgetting to change default credentials, unencrypted messages sent between devices, </a:t>
                      </a:r>
                      <a:r>
                        <a:rPr lang="en" sz="836">
                          <a:highlight>
                            <a:srgbClr val="FFFFFF"/>
                          </a:highlight>
                          <a:uFill>
                            <a:noFill/>
                          </a:uFill>
                          <a:hlinkClick r:id="rId9"/>
                        </a:rPr>
                        <a:t>SQL injections</a:t>
                      </a:r>
                      <a:r>
                        <a:rPr lang="en" sz="836">
                          <a:highlight>
                            <a:srgbClr val="FFFFFF"/>
                          </a:highlight>
                        </a:rPr>
                        <a:t>, </a:t>
                      </a:r>
                      <a:r>
                        <a:rPr lang="en" sz="836">
                          <a:highlight>
                            <a:srgbClr val="FFFFFF"/>
                          </a:highlight>
                          <a:uFill>
                            <a:noFill/>
                          </a:uFill>
                          <a:hlinkClick r:id="rId10"/>
                        </a:rPr>
                        <a:t>Man-in-the-middle attacks</a:t>
                      </a:r>
                      <a:r>
                        <a:rPr lang="en" sz="836">
                          <a:highlight>
                            <a:srgbClr val="FFFFFF"/>
                          </a:highlight>
                        </a:rPr>
                        <a:t>, and poor handling of security updates. </a:t>
                      </a:r>
                      <a:endParaRPr sz="836">
                        <a:highlight>
                          <a:srgbClr val="FFFFFF"/>
                        </a:highlight>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type="title"/>
          </p:nvPr>
        </p:nvSpPr>
        <p:spPr>
          <a:xfrm>
            <a:off x="438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IOT Protocols: MQTT</a:t>
            </a:r>
            <a:endParaRPr sz="2700"/>
          </a:p>
        </p:txBody>
      </p:sp>
      <p:sp>
        <p:nvSpPr>
          <p:cNvPr id="529" name="Google Shape;529;p61"/>
          <p:cNvSpPr txBox="1"/>
          <p:nvPr>
            <p:ph idx="1" type="body"/>
          </p:nvPr>
        </p:nvSpPr>
        <p:spPr>
          <a:xfrm>
            <a:off x="474775" y="906350"/>
            <a:ext cx="7505700" cy="3878700"/>
          </a:xfrm>
          <a:prstGeom prst="rect">
            <a:avLst/>
          </a:prstGeom>
        </p:spPr>
        <p:txBody>
          <a:bodyPr anchorCtr="0" anchor="t" bIns="91425" lIns="91425" spcFirstLastPara="1" rIns="91425" wrap="square" tIns="91425">
            <a:normAutofit fontScale="77500" lnSpcReduction="20000"/>
          </a:bodyPr>
          <a:lstStyle/>
          <a:p>
            <a:pPr indent="0" lvl="0" marL="0" rtl="0" algn="l">
              <a:lnSpc>
                <a:spcPct val="138000"/>
              </a:lnSpc>
              <a:spcBef>
                <a:spcPts val="1200"/>
              </a:spcBef>
              <a:spcAft>
                <a:spcPts val="0"/>
              </a:spcAft>
              <a:buNone/>
            </a:pPr>
            <a:r>
              <a:rPr lang="en" sz="1150">
                <a:solidFill>
                  <a:srgbClr val="000000"/>
                </a:solidFill>
                <a:latin typeface="Roboto"/>
                <a:ea typeface="Roboto"/>
                <a:cs typeface="Roboto"/>
                <a:sym typeface="Roboto"/>
              </a:rPr>
              <a:t>publisher has the possibility to define the quality of its message:</a:t>
            </a:r>
            <a:endParaRPr sz="1150">
              <a:solidFill>
                <a:srgbClr val="000000"/>
              </a:solidFill>
              <a:latin typeface="Roboto"/>
              <a:ea typeface="Roboto"/>
              <a:cs typeface="Roboto"/>
              <a:sym typeface="Roboto"/>
            </a:endParaRPr>
          </a:p>
          <a:p>
            <a:pPr indent="-285194" lvl="0" marL="698500" rtl="0" algn="l">
              <a:lnSpc>
                <a:spcPct val="138000"/>
              </a:lnSpc>
              <a:spcBef>
                <a:spcPts val="1200"/>
              </a:spcBef>
              <a:spcAft>
                <a:spcPts val="0"/>
              </a:spcAft>
              <a:buClr>
                <a:srgbClr val="000000"/>
              </a:buClr>
              <a:buSzPct val="100000"/>
              <a:buFont typeface="Roboto"/>
              <a:buChar char="■"/>
            </a:pPr>
            <a:r>
              <a:rPr lang="en" sz="1150">
                <a:solidFill>
                  <a:srgbClr val="000000"/>
                </a:solidFill>
                <a:latin typeface="Roboto"/>
                <a:ea typeface="Roboto"/>
                <a:cs typeface="Roboto"/>
                <a:sym typeface="Roboto"/>
              </a:rPr>
              <a:t>QoS0 (At most once): The least reliable mode but also the fastest. The publication is sent but confirmation is not received.</a:t>
            </a:r>
            <a:endParaRPr sz="1150">
              <a:solidFill>
                <a:srgbClr val="000000"/>
              </a:solidFill>
              <a:latin typeface="Roboto"/>
              <a:ea typeface="Roboto"/>
              <a:cs typeface="Roboto"/>
              <a:sym typeface="Roboto"/>
            </a:endParaRPr>
          </a:p>
          <a:p>
            <a:pPr indent="-285194" lvl="0" marL="698500" rtl="0" algn="l">
              <a:lnSpc>
                <a:spcPct val="138000"/>
              </a:lnSpc>
              <a:spcBef>
                <a:spcPts val="0"/>
              </a:spcBef>
              <a:spcAft>
                <a:spcPts val="0"/>
              </a:spcAft>
              <a:buClr>
                <a:srgbClr val="000000"/>
              </a:buClr>
              <a:buSzPct val="100000"/>
              <a:buFont typeface="Roboto"/>
              <a:buChar char="■"/>
            </a:pPr>
            <a:r>
              <a:rPr lang="en" sz="1150">
                <a:solidFill>
                  <a:srgbClr val="000000"/>
                </a:solidFill>
                <a:latin typeface="Roboto"/>
                <a:ea typeface="Roboto"/>
                <a:cs typeface="Roboto"/>
                <a:sym typeface="Roboto"/>
              </a:rPr>
              <a:t>QoS1 (At least once): Ensures that the message is delivered at least once, but duplicates may be received.</a:t>
            </a:r>
            <a:endParaRPr sz="1150">
              <a:solidFill>
                <a:srgbClr val="000000"/>
              </a:solidFill>
              <a:latin typeface="Roboto"/>
              <a:ea typeface="Roboto"/>
              <a:cs typeface="Roboto"/>
              <a:sym typeface="Roboto"/>
            </a:endParaRPr>
          </a:p>
          <a:p>
            <a:pPr indent="-285194" lvl="0" marL="698500" rtl="0" algn="l">
              <a:lnSpc>
                <a:spcPct val="138000"/>
              </a:lnSpc>
              <a:spcBef>
                <a:spcPts val="0"/>
              </a:spcBef>
              <a:spcAft>
                <a:spcPts val="0"/>
              </a:spcAft>
              <a:buClr>
                <a:srgbClr val="000000"/>
              </a:buClr>
              <a:buSzPct val="100000"/>
              <a:buFont typeface="Roboto"/>
              <a:buChar char="■"/>
            </a:pPr>
            <a:r>
              <a:rPr lang="en" sz="1150">
                <a:solidFill>
                  <a:srgbClr val="000000"/>
                </a:solidFill>
                <a:latin typeface="Roboto"/>
                <a:ea typeface="Roboto"/>
                <a:cs typeface="Roboto"/>
                <a:sym typeface="Roboto"/>
              </a:rPr>
              <a:t>QoS2 (Exactly once): The most reliable mode while the most bandwidth-consuming. Duplicates are controlled to ensure that the message is delivered only once.</a:t>
            </a:r>
            <a:endParaRPr sz="1150">
              <a:solidFill>
                <a:srgbClr val="000000"/>
              </a:solidFill>
              <a:latin typeface="Roboto"/>
              <a:ea typeface="Roboto"/>
              <a:cs typeface="Roboto"/>
              <a:sym typeface="Roboto"/>
            </a:endParaRPr>
          </a:p>
          <a:p>
            <a:pPr indent="0" lvl="0" marL="0" rtl="0" algn="l">
              <a:lnSpc>
                <a:spcPct val="138000"/>
              </a:lnSpc>
              <a:spcBef>
                <a:spcPts val="1600"/>
              </a:spcBef>
              <a:spcAft>
                <a:spcPts val="0"/>
              </a:spcAft>
              <a:buNone/>
            </a:pPr>
            <a:r>
              <a:rPr lang="en" sz="1150">
                <a:solidFill>
                  <a:srgbClr val="000000"/>
                </a:solidFill>
                <a:latin typeface="Roboto"/>
                <a:ea typeface="Roboto"/>
                <a:cs typeface="Roboto"/>
                <a:sym typeface="Roboto"/>
              </a:rPr>
              <a:t>Having found wide application in such IoT devices as electric meters, vehicles, detectors, and industrial or sanitary equipment, MQTT responds well to the following needs:</a:t>
            </a:r>
            <a:endParaRPr sz="1150">
              <a:solidFill>
                <a:srgbClr val="000000"/>
              </a:solidFill>
              <a:latin typeface="Roboto"/>
              <a:ea typeface="Roboto"/>
              <a:cs typeface="Roboto"/>
              <a:sym typeface="Roboto"/>
            </a:endParaRPr>
          </a:p>
          <a:p>
            <a:pPr indent="-285194" lvl="0" marL="698500" rtl="0" algn="l">
              <a:lnSpc>
                <a:spcPct val="138000"/>
              </a:lnSpc>
              <a:spcBef>
                <a:spcPts val="1200"/>
              </a:spcBef>
              <a:spcAft>
                <a:spcPts val="0"/>
              </a:spcAft>
              <a:buClr>
                <a:srgbClr val="000000"/>
              </a:buClr>
              <a:buSzPct val="100000"/>
              <a:buFont typeface="Roboto"/>
              <a:buChar char="■"/>
            </a:pPr>
            <a:r>
              <a:rPr lang="en" sz="1150">
                <a:solidFill>
                  <a:srgbClr val="000000"/>
                </a:solidFill>
                <a:latin typeface="Roboto"/>
                <a:ea typeface="Roboto"/>
                <a:cs typeface="Roboto"/>
                <a:sym typeface="Roboto"/>
              </a:rPr>
              <a:t>Minimum bandwidth use</a:t>
            </a:r>
            <a:endParaRPr sz="1150">
              <a:solidFill>
                <a:srgbClr val="000000"/>
              </a:solidFill>
              <a:latin typeface="Roboto"/>
              <a:ea typeface="Roboto"/>
              <a:cs typeface="Roboto"/>
              <a:sym typeface="Roboto"/>
            </a:endParaRPr>
          </a:p>
          <a:p>
            <a:pPr indent="-285194" lvl="0" marL="698500" rtl="0" algn="l">
              <a:lnSpc>
                <a:spcPct val="138000"/>
              </a:lnSpc>
              <a:spcBef>
                <a:spcPts val="0"/>
              </a:spcBef>
              <a:spcAft>
                <a:spcPts val="0"/>
              </a:spcAft>
              <a:buClr>
                <a:srgbClr val="000000"/>
              </a:buClr>
              <a:buSzPct val="100000"/>
              <a:buFont typeface="Roboto"/>
              <a:buChar char="■"/>
            </a:pPr>
            <a:r>
              <a:rPr lang="en" sz="1150">
                <a:solidFill>
                  <a:srgbClr val="000000"/>
                </a:solidFill>
                <a:latin typeface="Roboto"/>
                <a:ea typeface="Roboto"/>
                <a:cs typeface="Roboto"/>
                <a:sym typeface="Roboto"/>
              </a:rPr>
              <a:t>Operation over wireless networks</a:t>
            </a:r>
            <a:endParaRPr sz="1150">
              <a:solidFill>
                <a:srgbClr val="000000"/>
              </a:solidFill>
              <a:latin typeface="Roboto"/>
              <a:ea typeface="Roboto"/>
              <a:cs typeface="Roboto"/>
              <a:sym typeface="Roboto"/>
            </a:endParaRPr>
          </a:p>
          <a:p>
            <a:pPr indent="-285194" lvl="0" marL="698500" rtl="0" algn="l">
              <a:lnSpc>
                <a:spcPct val="138000"/>
              </a:lnSpc>
              <a:spcBef>
                <a:spcPts val="0"/>
              </a:spcBef>
              <a:spcAft>
                <a:spcPts val="0"/>
              </a:spcAft>
              <a:buClr>
                <a:srgbClr val="000000"/>
              </a:buClr>
              <a:buSzPct val="100000"/>
              <a:buFont typeface="Roboto"/>
              <a:buChar char="■"/>
            </a:pPr>
            <a:r>
              <a:rPr lang="en" sz="1150">
                <a:solidFill>
                  <a:srgbClr val="000000"/>
                </a:solidFill>
                <a:latin typeface="Roboto"/>
                <a:ea typeface="Roboto"/>
                <a:cs typeface="Roboto"/>
                <a:sym typeface="Roboto"/>
              </a:rPr>
              <a:t>Low energy consumption</a:t>
            </a:r>
            <a:endParaRPr sz="1150">
              <a:solidFill>
                <a:srgbClr val="000000"/>
              </a:solidFill>
              <a:latin typeface="Roboto"/>
              <a:ea typeface="Roboto"/>
              <a:cs typeface="Roboto"/>
              <a:sym typeface="Roboto"/>
            </a:endParaRPr>
          </a:p>
          <a:p>
            <a:pPr indent="-285194" lvl="0" marL="698500" rtl="0" algn="l">
              <a:lnSpc>
                <a:spcPct val="138000"/>
              </a:lnSpc>
              <a:spcBef>
                <a:spcPts val="0"/>
              </a:spcBef>
              <a:spcAft>
                <a:spcPts val="0"/>
              </a:spcAft>
              <a:buClr>
                <a:srgbClr val="000000"/>
              </a:buClr>
              <a:buSzPct val="100000"/>
              <a:buFont typeface="Roboto"/>
              <a:buChar char="■"/>
            </a:pPr>
            <a:r>
              <a:rPr lang="en" sz="1150">
                <a:solidFill>
                  <a:srgbClr val="000000"/>
                </a:solidFill>
                <a:latin typeface="Roboto"/>
                <a:ea typeface="Roboto"/>
                <a:cs typeface="Roboto"/>
                <a:sym typeface="Roboto"/>
              </a:rPr>
              <a:t>Good reliability if necessary</a:t>
            </a:r>
            <a:endParaRPr sz="1150">
              <a:solidFill>
                <a:srgbClr val="000000"/>
              </a:solidFill>
              <a:latin typeface="Roboto"/>
              <a:ea typeface="Roboto"/>
              <a:cs typeface="Roboto"/>
              <a:sym typeface="Roboto"/>
            </a:endParaRPr>
          </a:p>
          <a:p>
            <a:pPr indent="-285194" lvl="0" marL="698500" rtl="0" algn="l">
              <a:lnSpc>
                <a:spcPct val="138000"/>
              </a:lnSpc>
              <a:spcBef>
                <a:spcPts val="0"/>
              </a:spcBef>
              <a:spcAft>
                <a:spcPts val="0"/>
              </a:spcAft>
              <a:buClr>
                <a:srgbClr val="000000"/>
              </a:buClr>
              <a:buSzPct val="100000"/>
              <a:buFont typeface="Roboto"/>
              <a:buChar char="■"/>
            </a:pPr>
            <a:r>
              <a:rPr lang="en" sz="1150">
                <a:solidFill>
                  <a:srgbClr val="000000"/>
                </a:solidFill>
                <a:latin typeface="Roboto"/>
                <a:ea typeface="Roboto"/>
                <a:cs typeface="Roboto"/>
                <a:sym typeface="Roboto"/>
              </a:rPr>
              <a:t>Little processing and memory resources</a:t>
            </a:r>
            <a:endParaRPr sz="1150">
              <a:solidFill>
                <a:srgbClr val="000000"/>
              </a:solidFill>
              <a:latin typeface="Roboto"/>
              <a:ea typeface="Roboto"/>
              <a:cs typeface="Roboto"/>
              <a:sym typeface="Roboto"/>
            </a:endParaRPr>
          </a:p>
          <a:p>
            <a:pPr indent="0" lvl="0" marL="457200" rtl="0" algn="l">
              <a:lnSpc>
                <a:spcPct val="138000"/>
              </a:lnSpc>
              <a:spcBef>
                <a:spcPts val="1600"/>
              </a:spcBef>
              <a:spcAft>
                <a:spcPts val="0"/>
              </a:spcAft>
              <a:buNone/>
            </a:pPr>
            <a:r>
              <a:rPr lang="en" sz="1150">
                <a:solidFill>
                  <a:srgbClr val="000000"/>
                </a:solidFill>
                <a:latin typeface="Roboto"/>
                <a:ea typeface="Roboto"/>
                <a:cs typeface="Roboto"/>
                <a:sym typeface="Roboto"/>
              </a:rPr>
              <a:t>However, despite its wide adoption, MQTT doesn’t support a well-defined data representation and device management structure model, which renders the implementation of its data management and device management capabilities entirely platform- or vendor-specific.</a:t>
            </a:r>
            <a:endParaRPr sz="1150">
              <a:solidFill>
                <a:srgbClr val="000000"/>
              </a:solidFill>
              <a:latin typeface="Roboto"/>
              <a:ea typeface="Roboto"/>
              <a:cs typeface="Roboto"/>
              <a:sym typeface="Roboto"/>
            </a:endParaRPr>
          </a:p>
          <a:p>
            <a:pPr indent="-285194" lvl="0" marL="698500" rtl="0" algn="l">
              <a:lnSpc>
                <a:spcPct val="138000"/>
              </a:lnSpc>
              <a:spcBef>
                <a:spcPts val="1600"/>
              </a:spcBef>
              <a:spcAft>
                <a:spcPts val="0"/>
              </a:spcAft>
              <a:buClr>
                <a:srgbClr val="000000"/>
              </a:buClr>
              <a:buSzPct val="100000"/>
              <a:buFont typeface="Roboto"/>
              <a:buChar char="■"/>
            </a:pPr>
            <a:r>
              <a:t/>
            </a:r>
            <a:endParaRPr sz="1150">
              <a:solidFill>
                <a:srgbClr val="000000"/>
              </a:solidFill>
              <a:latin typeface="Roboto"/>
              <a:ea typeface="Roboto"/>
              <a:cs typeface="Roboto"/>
              <a:sym typeface="Roboto"/>
            </a:endParaRPr>
          </a:p>
          <a:p>
            <a:pPr indent="0" lvl="0" marL="0" rtl="0" algn="l">
              <a:spcBef>
                <a:spcPts val="16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type="title"/>
          </p:nvPr>
        </p:nvSpPr>
        <p:spPr>
          <a:xfrm>
            <a:off x="367575" y="5164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NB-IOT Details</a:t>
            </a:r>
            <a:endParaRPr/>
          </a:p>
        </p:txBody>
      </p:sp>
      <p:sp>
        <p:nvSpPr>
          <p:cNvPr id="535" name="Google Shape;535;p62"/>
          <p:cNvSpPr txBox="1"/>
          <p:nvPr>
            <p:ph idx="1" type="body"/>
          </p:nvPr>
        </p:nvSpPr>
        <p:spPr>
          <a:xfrm>
            <a:off x="558925" y="1225325"/>
            <a:ext cx="45312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50">
                <a:solidFill>
                  <a:srgbClr val="383838"/>
                </a:solidFill>
                <a:highlight>
                  <a:srgbClr val="FFFFFF"/>
                </a:highlight>
                <a:latin typeface="Verdana"/>
                <a:ea typeface="Verdana"/>
                <a:cs typeface="Verdana"/>
                <a:sym typeface="Verdana"/>
              </a:rPr>
              <a:t>Narrowband IoT or NB-IoT () is a wireless communication standard for the </a:t>
            </a:r>
            <a:r>
              <a:rPr b="1" lang="en" sz="1150">
                <a:solidFill>
                  <a:srgbClr val="00B3CE"/>
                </a:solidFill>
                <a:highlight>
                  <a:srgbClr val="FFFFFF"/>
                </a:highlight>
                <a:uFill>
                  <a:noFill/>
                </a:uFill>
                <a:latin typeface="Verdana"/>
                <a:ea typeface="Verdana"/>
                <a:cs typeface="Verdana"/>
                <a:sym typeface="Verdana"/>
                <a:hlinkClick r:id="rId3">
                  <a:extLst>
                    <a:ext uri="{A12FA001-AC4F-418D-AE19-62706E023703}">
                      <ahyp:hlinkClr val="tx"/>
                    </a:ext>
                  </a:extLst>
                </a:hlinkClick>
              </a:rPr>
              <a:t>Internet of Things</a:t>
            </a:r>
            <a:r>
              <a:rPr b="1" lang="en" sz="1150">
                <a:solidFill>
                  <a:srgbClr val="383838"/>
                </a:solidFill>
                <a:highlight>
                  <a:srgbClr val="FFFFFF"/>
                </a:highlight>
                <a:latin typeface="Verdana"/>
                <a:ea typeface="Verdana"/>
                <a:cs typeface="Verdana"/>
                <a:sym typeface="Verdana"/>
              </a:rPr>
              <a:t> for  </a:t>
            </a:r>
            <a:endParaRPr b="1" sz="1150">
              <a:solidFill>
                <a:srgbClr val="383838"/>
              </a:solidFill>
              <a:highlight>
                <a:srgbClr val="FFFFFF"/>
              </a:highlight>
              <a:latin typeface="Verdana"/>
              <a:ea typeface="Verdana"/>
              <a:cs typeface="Verdana"/>
              <a:sym typeface="Verdana"/>
            </a:endParaRPr>
          </a:p>
          <a:p>
            <a:pPr indent="0" lvl="0" marL="0" rtl="0" algn="l">
              <a:spcBef>
                <a:spcPts val="1200"/>
              </a:spcBef>
              <a:spcAft>
                <a:spcPts val="0"/>
              </a:spcAft>
              <a:buNone/>
            </a:pPr>
            <a:r>
              <a:rPr b="1" lang="en" sz="1150">
                <a:solidFill>
                  <a:srgbClr val="383838"/>
                </a:solidFill>
                <a:highlight>
                  <a:srgbClr val="FFFFFF"/>
                </a:highlight>
                <a:latin typeface="Verdana"/>
                <a:ea typeface="Verdana"/>
                <a:cs typeface="Verdana"/>
                <a:sym typeface="Verdana"/>
              </a:rPr>
              <a:t>NB-IoT belongs to the category of low-power wide-area networks (</a:t>
            </a:r>
            <a:r>
              <a:rPr b="1" lang="en" sz="1150">
                <a:solidFill>
                  <a:srgbClr val="00B3CE"/>
                </a:solidFill>
                <a:highlight>
                  <a:srgbClr val="FFFFFF"/>
                </a:highlight>
                <a:uFill>
                  <a:noFill/>
                </a:uFill>
                <a:latin typeface="Verdana"/>
                <a:ea typeface="Verdana"/>
                <a:cs typeface="Verdana"/>
                <a:sym typeface="Verdana"/>
                <a:hlinkClick r:id="rId4">
                  <a:extLst>
                    <a:ext uri="{A12FA001-AC4F-418D-AE19-62706E023703}">
                      <ahyp:hlinkClr val="tx"/>
                    </a:ext>
                  </a:extLst>
                </a:hlinkClick>
              </a:rPr>
              <a:t>LPWAN</a:t>
            </a:r>
            <a:r>
              <a:rPr b="1" lang="en" sz="1150">
                <a:solidFill>
                  <a:srgbClr val="383838"/>
                </a:solidFill>
                <a:highlight>
                  <a:srgbClr val="FFFFFF"/>
                </a:highlight>
                <a:latin typeface="Verdana"/>
                <a:ea typeface="Verdana"/>
                <a:cs typeface="Verdana"/>
                <a:sym typeface="Verdana"/>
              </a:rPr>
              <a:t>), enabling to connect devices that need small amounts of data, low bandwidth, and long battery life. </a:t>
            </a:r>
            <a:endParaRPr b="1" sz="1150">
              <a:solidFill>
                <a:srgbClr val="383838"/>
              </a:solidFill>
              <a:highlight>
                <a:srgbClr val="FFFFFF"/>
              </a:highlight>
              <a:latin typeface="Verdana"/>
              <a:ea typeface="Verdana"/>
              <a:cs typeface="Verdana"/>
              <a:sym typeface="Verdana"/>
            </a:endParaRPr>
          </a:p>
          <a:p>
            <a:pPr indent="0" lvl="0" marL="0" rtl="0" algn="l">
              <a:spcBef>
                <a:spcPts val="1200"/>
              </a:spcBef>
              <a:spcAft>
                <a:spcPts val="1200"/>
              </a:spcAft>
              <a:buNone/>
            </a:pPr>
            <a:r>
              <a:rPr b="1" lang="en" sz="1150">
                <a:solidFill>
                  <a:srgbClr val="383838"/>
                </a:solidFill>
                <a:highlight>
                  <a:srgbClr val="FFFFFF"/>
                </a:highlight>
                <a:latin typeface="Verdana"/>
                <a:ea typeface="Verdana"/>
                <a:cs typeface="Verdana"/>
                <a:sym typeface="Verdana"/>
              </a:rPr>
              <a:t>This makes it suitable for a variety of applications and use cases for IoT.</a:t>
            </a:r>
            <a:endParaRPr/>
          </a:p>
        </p:txBody>
      </p:sp>
      <p:pic>
        <p:nvPicPr>
          <p:cNvPr id="536" name="Google Shape;536;p62"/>
          <p:cNvPicPr preferRelativeResize="0"/>
          <p:nvPr/>
        </p:nvPicPr>
        <p:blipFill>
          <a:blip r:embed="rId5">
            <a:alphaModFix/>
          </a:blip>
          <a:stretch>
            <a:fillRect/>
          </a:stretch>
        </p:blipFill>
        <p:spPr>
          <a:xfrm>
            <a:off x="5441500" y="1003475"/>
            <a:ext cx="3401641" cy="3367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9"/>
          <p:cNvPicPr preferRelativeResize="0"/>
          <p:nvPr/>
        </p:nvPicPr>
        <p:blipFill>
          <a:blip r:embed="rId3">
            <a:alphaModFix/>
          </a:blip>
          <a:stretch>
            <a:fillRect/>
          </a:stretch>
        </p:blipFill>
        <p:spPr>
          <a:xfrm>
            <a:off x="635375" y="973950"/>
            <a:ext cx="7973524" cy="3901100"/>
          </a:xfrm>
          <a:prstGeom prst="rect">
            <a:avLst/>
          </a:prstGeom>
          <a:noFill/>
          <a:ln>
            <a:noFill/>
          </a:ln>
        </p:spPr>
      </p:pic>
      <p:sp>
        <p:nvSpPr>
          <p:cNvPr id="201" name="Google Shape;201;p29"/>
          <p:cNvSpPr txBox="1"/>
          <p:nvPr>
            <p:ph type="title"/>
          </p:nvPr>
        </p:nvSpPr>
        <p:spPr>
          <a:xfrm>
            <a:off x="438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IOT Introduction: Type</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0"/>
          <p:cNvPicPr preferRelativeResize="0"/>
          <p:nvPr/>
        </p:nvPicPr>
        <p:blipFill>
          <a:blip r:embed="rId3">
            <a:alphaModFix/>
          </a:blip>
          <a:stretch>
            <a:fillRect/>
          </a:stretch>
        </p:blipFill>
        <p:spPr>
          <a:xfrm>
            <a:off x="642350" y="682050"/>
            <a:ext cx="7436599" cy="4156325"/>
          </a:xfrm>
          <a:prstGeom prst="rect">
            <a:avLst/>
          </a:prstGeom>
          <a:noFill/>
          <a:ln>
            <a:noFill/>
          </a:ln>
        </p:spPr>
      </p:pic>
      <p:sp>
        <p:nvSpPr>
          <p:cNvPr id="207" name="Google Shape;207;p30"/>
          <p:cNvSpPr txBox="1"/>
          <p:nvPr>
            <p:ph type="title"/>
          </p:nvPr>
        </p:nvSpPr>
        <p:spPr>
          <a:xfrm>
            <a:off x="438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IOT Introduction: Type</a:t>
            </a:r>
            <a:endParaRPr sz="2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214400" y="236000"/>
            <a:ext cx="7577100" cy="954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600"/>
              <a:t>IIOT Driver: </a:t>
            </a:r>
            <a:r>
              <a:rPr lang="en" sz="2600"/>
              <a:t>Industrial Rev. 4.0</a:t>
            </a:r>
            <a:endParaRPr sz="2600"/>
          </a:p>
        </p:txBody>
      </p:sp>
      <p:sp>
        <p:nvSpPr>
          <p:cNvPr id="213" name="Google Shape;213;p31"/>
          <p:cNvSpPr txBox="1"/>
          <p:nvPr>
            <p:ph idx="1" type="body"/>
          </p:nvPr>
        </p:nvSpPr>
        <p:spPr>
          <a:xfrm>
            <a:off x="276400" y="812350"/>
            <a:ext cx="4776000" cy="3826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What is Industrial Rev. 4.0: </a:t>
            </a:r>
            <a:endParaRPr b="1"/>
          </a:p>
          <a:p>
            <a:pPr indent="0" lvl="0" marL="0" rtl="0" algn="l">
              <a:spcBef>
                <a:spcPts val="1200"/>
              </a:spcBef>
              <a:spcAft>
                <a:spcPts val="0"/>
              </a:spcAft>
              <a:buNone/>
            </a:pPr>
            <a:r>
              <a:rPr lang="en" sz="1000">
                <a:solidFill>
                  <a:srgbClr val="000000"/>
                </a:solidFill>
                <a:highlight>
                  <a:srgbClr val="FFFFFF"/>
                </a:highlight>
                <a:latin typeface="Arial"/>
                <a:ea typeface="Arial"/>
                <a:cs typeface="Arial"/>
                <a:sym typeface="Arial"/>
              </a:rPr>
              <a:t>Fourth Industrial Revolution is the trend towards </a:t>
            </a:r>
            <a:r>
              <a:rPr b="1" lang="en" sz="1000">
                <a:solidFill>
                  <a:srgbClr val="000000"/>
                </a:solidFill>
                <a:highlight>
                  <a:srgbClr val="FFFFFF"/>
                </a:highlight>
                <a:latin typeface="Arial"/>
                <a:ea typeface="Arial"/>
                <a:cs typeface="Arial"/>
                <a:sym typeface="Arial"/>
              </a:rPr>
              <a:t>automation of </a:t>
            </a:r>
            <a:r>
              <a:rPr b="1" lang="en" sz="1000">
                <a:solidFill>
                  <a:srgbClr val="000000"/>
                </a:solidFill>
                <a:highlight>
                  <a:srgbClr val="FFFFFF"/>
                </a:highlight>
                <a:latin typeface="Arial"/>
                <a:ea typeface="Arial"/>
                <a:cs typeface="Arial"/>
                <a:sym typeface="Arial"/>
              </a:rPr>
              <a:t>traditional</a:t>
            </a:r>
            <a:r>
              <a:rPr b="1" lang="en" sz="1000">
                <a:solidFill>
                  <a:srgbClr val="000000"/>
                </a:solidFill>
                <a:highlight>
                  <a:srgbClr val="FFFFFF"/>
                </a:highlight>
                <a:latin typeface="Arial"/>
                <a:ea typeface="Arial"/>
                <a:cs typeface="Arial"/>
                <a:sym typeface="Arial"/>
              </a:rPr>
              <a:t> manufacturing and data exchange</a:t>
            </a:r>
            <a:r>
              <a:rPr lang="en" sz="1000">
                <a:solidFill>
                  <a:srgbClr val="000000"/>
                </a:solidFill>
                <a:highlight>
                  <a:srgbClr val="FFFFFF"/>
                </a:highlight>
                <a:latin typeface="Arial"/>
                <a:ea typeface="Arial"/>
                <a:cs typeface="Arial"/>
                <a:sym typeface="Arial"/>
              </a:rPr>
              <a:t> in manufacturing technologies and processes by </a:t>
            </a:r>
            <a:r>
              <a:rPr lang="en" sz="1000">
                <a:solidFill>
                  <a:srgbClr val="000000"/>
                </a:solidFill>
                <a:highlight>
                  <a:srgbClr val="FFFFFF"/>
                </a:highlight>
                <a:latin typeface="Arial"/>
                <a:ea typeface="Arial"/>
                <a:cs typeface="Arial"/>
                <a:sym typeface="Arial"/>
              </a:rPr>
              <a:t> using modern smart technology.</a:t>
            </a:r>
            <a:endParaRPr sz="10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1000">
                <a:solidFill>
                  <a:srgbClr val="000000"/>
                </a:solidFill>
                <a:highlight>
                  <a:srgbClr val="FFFFFF"/>
                </a:highlight>
                <a:latin typeface="Arial"/>
                <a:ea typeface="Arial"/>
                <a:cs typeface="Arial"/>
                <a:sym typeface="Arial"/>
              </a:rPr>
              <a:t>Some of the emerging fields in the fourth industrial revolution include </a:t>
            </a:r>
            <a:r>
              <a:rPr b="1" lang="en" sz="1000">
                <a:solidFill>
                  <a:srgbClr val="000000"/>
                </a:solidFill>
                <a:highlight>
                  <a:srgbClr val="FFFFFF"/>
                </a:highlight>
                <a:latin typeface="Arial"/>
                <a:ea typeface="Arial"/>
                <a:cs typeface="Arial"/>
                <a:sym typeface="Arial"/>
              </a:rPr>
              <a:t>IoT, robotics, machine learning, artificial intelligence (AI), Cloud computing, Big data, 3D printing, M2M, Analytics etc</a:t>
            </a:r>
            <a:r>
              <a:rPr lang="en" sz="1000">
                <a:solidFill>
                  <a:srgbClr val="000000"/>
                </a:solidFill>
                <a:highlight>
                  <a:srgbClr val="FFFFFF"/>
                </a:highlight>
                <a:latin typeface="Arial"/>
                <a:ea typeface="Arial"/>
                <a:cs typeface="Arial"/>
                <a:sym typeface="Arial"/>
              </a:rPr>
              <a:t>.</a:t>
            </a:r>
            <a:endParaRPr/>
          </a:p>
          <a:p>
            <a:pPr indent="0" lvl="0" marL="0" rtl="0" algn="l">
              <a:spcBef>
                <a:spcPts val="1200"/>
              </a:spcBef>
              <a:spcAft>
                <a:spcPts val="0"/>
              </a:spcAft>
              <a:buNone/>
            </a:pPr>
            <a:r>
              <a:rPr b="1" lang="en"/>
              <a:t>Why:</a:t>
            </a:r>
            <a:endParaRPr b="1"/>
          </a:p>
          <a:p>
            <a:pPr indent="0" lvl="0" marL="0" rtl="0" algn="l">
              <a:spcBef>
                <a:spcPts val="1200"/>
              </a:spcBef>
              <a:spcAft>
                <a:spcPts val="0"/>
              </a:spcAft>
              <a:buNone/>
            </a:pPr>
            <a:r>
              <a:rPr lang="en" sz="1000">
                <a:solidFill>
                  <a:srgbClr val="000000"/>
                </a:solidFill>
                <a:highlight>
                  <a:srgbClr val="FFFFFF"/>
                </a:highlight>
                <a:latin typeface="Arial"/>
                <a:ea typeface="Arial"/>
                <a:cs typeface="Arial"/>
                <a:sym typeface="Arial"/>
              </a:rPr>
              <a:t>Improve product quality, boost factory efficiency, enhance safety, security and sustainability, and remain profitable.</a:t>
            </a:r>
            <a:endParaRPr/>
          </a:p>
          <a:p>
            <a:pPr indent="0" lvl="0" marL="0" rtl="0" algn="l">
              <a:spcBef>
                <a:spcPts val="1200"/>
              </a:spcBef>
              <a:spcAft>
                <a:spcPts val="0"/>
              </a:spcAft>
              <a:buNone/>
            </a:pPr>
            <a:r>
              <a:rPr b="1" lang="en"/>
              <a:t>Why IOT:</a:t>
            </a:r>
            <a:r>
              <a:rPr lang="en"/>
              <a:t> </a:t>
            </a:r>
            <a:endParaRPr/>
          </a:p>
          <a:p>
            <a:pPr indent="0" lvl="0" marL="0" rtl="0" algn="l">
              <a:spcBef>
                <a:spcPts val="1200"/>
              </a:spcBef>
              <a:spcAft>
                <a:spcPts val="0"/>
              </a:spcAft>
              <a:buNone/>
            </a:pPr>
            <a:r>
              <a:rPr lang="en" sz="1000">
                <a:solidFill>
                  <a:srgbClr val="000000"/>
                </a:solidFill>
                <a:highlight>
                  <a:srgbClr val="FFFFFF"/>
                </a:highlight>
                <a:latin typeface="Arial"/>
                <a:ea typeface="Arial"/>
                <a:cs typeface="Arial"/>
                <a:sym typeface="Arial"/>
              </a:rPr>
              <a:t>IoT enable everything to be connected within a common network and the operations are mostly automated. Thus eliminating the need for much human intervention. </a:t>
            </a:r>
            <a:endParaRPr sz="10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rPr lang="en" sz="1000">
                <a:solidFill>
                  <a:srgbClr val="000000"/>
                </a:solidFill>
                <a:highlight>
                  <a:srgbClr val="FFFFFF"/>
                </a:highlight>
                <a:latin typeface="Arial"/>
                <a:ea typeface="Arial"/>
                <a:cs typeface="Arial"/>
                <a:sym typeface="Arial"/>
              </a:rPr>
              <a:t>Real-time data monitoring improves the decision-making process, and predictability helps reduce the chances of future hazards in the industry.</a:t>
            </a:r>
            <a:endParaRPr sz="1000">
              <a:solidFill>
                <a:srgbClr val="000000"/>
              </a:solidFill>
              <a:highlight>
                <a:srgbClr val="FFFFFF"/>
              </a:highlight>
              <a:latin typeface="Arial"/>
              <a:ea typeface="Arial"/>
              <a:cs typeface="Arial"/>
              <a:sym typeface="Arial"/>
            </a:endParaRPr>
          </a:p>
        </p:txBody>
      </p:sp>
      <p:pic>
        <p:nvPicPr>
          <p:cNvPr id="214" name="Google Shape;214;p31"/>
          <p:cNvPicPr preferRelativeResize="0"/>
          <p:nvPr/>
        </p:nvPicPr>
        <p:blipFill>
          <a:blip r:embed="rId3">
            <a:alphaModFix/>
          </a:blip>
          <a:stretch>
            <a:fillRect/>
          </a:stretch>
        </p:blipFill>
        <p:spPr>
          <a:xfrm>
            <a:off x="5204800" y="236000"/>
            <a:ext cx="3634400" cy="2039645"/>
          </a:xfrm>
          <a:prstGeom prst="rect">
            <a:avLst/>
          </a:prstGeom>
          <a:noFill/>
          <a:ln>
            <a:noFill/>
          </a:ln>
        </p:spPr>
      </p:pic>
      <p:pic>
        <p:nvPicPr>
          <p:cNvPr id="215" name="Google Shape;215;p31"/>
          <p:cNvPicPr preferRelativeResize="0"/>
          <p:nvPr/>
        </p:nvPicPr>
        <p:blipFill>
          <a:blip r:embed="rId4">
            <a:alphaModFix/>
          </a:blip>
          <a:stretch>
            <a:fillRect/>
          </a:stretch>
        </p:blipFill>
        <p:spPr>
          <a:xfrm>
            <a:off x="5257700" y="2351520"/>
            <a:ext cx="3621061" cy="25630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619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Why Edge for I</a:t>
            </a:r>
            <a:r>
              <a:rPr lang="en" sz="2700"/>
              <a:t>IOT</a:t>
            </a:r>
            <a:endParaRPr sz="2700"/>
          </a:p>
        </p:txBody>
      </p:sp>
      <p:sp>
        <p:nvSpPr>
          <p:cNvPr id="221" name="Google Shape;221;p32"/>
          <p:cNvSpPr txBox="1"/>
          <p:nvPr/>
        </p:nvSpPr>
        <p:spPr>
          <a:xfrm>
            <a:off x="379975" y="883875"/>
            <a:ext cx="7886400" cy="117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151515"/>
                </a:solidFill>
                <a:highlight>
                  <a:srgbClr val="FFFFFF"/>
                </a:highlight>
              </a:rPr>
              <a:t>For IIOT solutions, data processing at Central computing has issues like slow response(high latency), local data privacy, high bandwidth, security as enterprise data traveling all over internet. </a:t>
            </a:r>
            <a:endParaRPr sz="1150">
              <a:solidFill>
                <a:srgbClr val="151515"/>
              </a:solidFill>
              <a:highlight>
                <a:srgbClr val="FFFFFF"/>
              </a:highlight>
            </a:endParaRPr>
          </a:p>
          <a:p>
            <a:pPr indent="0" lvl="0" marL="0" rtl="0" algn="l">
              <a:lnSpc>
                <a:spcPct val="115000"/>
              </a:lnSpc>
              <a:spcBef>
                <a:spcPts val="0"/>
              </a:spcBef>
              <a:spcAft>
                <a:spcPts val="0"/>
              </a:spcAft>
              <a:buNone/>
            </a:pPr>
            <a:r>
              <a:t/>
            </a:r>
            <a:endParaRPr sz="1150">
              <a:solidFill>
                <a:srgbClr val="151515"/>
              </a:solidFill>
              <a:highlight>
                <a:srgbClr val="FFFFFF"/>
              </a:highlight>
            </a:endParaRPr>
          </a:p>
          <a:p>
            <a:pPr indent="0" lvl="0" marL="0" rtl="0" algn="l">
              <a:lnSpc>
                <a:spcPct val="115000"/>
              </a:lnSpc>
              <a:spcBef>
                <a:spcPts val="0"/>
              </a:spcBef>
              <a:spcAft>
                <a:spcPts val="0"/>
              </a:spcAft>
              <a:buNone/>
            </a:pPr>
            <a:r>
              <a:rPr lang="en" sz="1150">
                <a:solidFill>
                  <a:srgbClr val="151515"/>
                </a:solidFill>
                <a:highlight>
                  <a:srgbClr val="FFFFFF"/>
                </a:highlight>
              </a:rPr>
              <a:t>IOT Edge computing is a local place of </a:t>
            </a:r>
            <a:r>
              <a:rPr lang="en" sz="1150">
                <a:solidFill>
                  <a:srgbClr val="151515"/>
                </a:solidFill>
                <a:highlight>
                  <a:srgbClr val="FFFFFF"/>
                </a:highlight>
              </a:rPr>
              <a:t>computing</a:t>
            </a:r>
            <a:r>
              <a:rPr lang="en" sz="1150">
                <a:solidFill>
                  <a:srgbClr val="151515"/>
                </a:solidFill>
                <a:highlight>
                  <a:srgbClr val="FFFFFF"/>
                </a:highlight>
              </a:rPr>
              <a:t> and storage for the data. </a:t>
            </a:r>
            <a:r>
              <a:rPr lang="en" sz="1150">
                <a:solidFill>
                  <a:srgbClr val="151515"/>
                </a:solidFill>
                <a:highlight>
                  <a:srgbClr val="FFFFFF"/>
                </a:highlight>
              </a:rPr>
              <a:t>IOT devices data in factory/enterprises need to be collected and processed for further insights and apply action in case close loop.</a:t>
            </a:r>
            <a:endParaRPr sz="1150">
              <a:solidFill>
                <a:srgbClr val="151515"/>
              </a:solidFill>
              <a:highlight>
                <a:srgbClr val="FFFFFF"/>
              </a:highlight>
            </a:endParaRPr>
          </a:p>
        </p:txBody>
      </p:sp>
      <p:pic>
        <p:nvPicPr>
          <p:cNvPr id="222" name="Google Shape;222;p32"/>
          <p:cNvPicPr preferRelativeResize="0"/>
          <p:nvPr/>
        </p:nvPicPr>
        <p:blipFill>
          <a:blip r:embed="rId3">
            <a:alphaModFix/>
          </a:blip>
          <a:stretch>
            <a:fillRect/>
          </a:stretch>
        </p:blipFill>
        <p:spPr>
          <a:xfrm>
            <a:off x="4339925" y="2403950"/>
            <a:ext cx="4730650" cy="2183375"/>
          </a:xfrm>
          <a:prstGeom prst="rect">
            <a:avLst/>
          </a:prstGeom>
          <a:noFill/>
          <a:ln>
            <a:noFill/>
          </a:ln>
        </p:spPr>
      </p:pic>
      <p:sp>
        <p:nvSpPr>
          <p:cNvPr id="223" name="Google Shape;223;p32"/>
          <p:cNvSpPr txBox="1"/>
          <p:nvPr/>
        </p:nvSpPr>
        <p:spPr>
          <a:xfrm>
            <a:off x="322225" y="2093125"/>
            <a:ext cx="3795600" cy="303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50">
                <a:solidFill>
                  <a:srgbClr val="0B5394"/>
                </a:solidFill>
                <a:highlight>
                  <a:srgbClr val="FFFFFF"/>
                </a:highlight>
              </a:rPr>
              <a:t>Some of Benefits of IOT edge:</a:t>
            </a:r>
            <a:endParaRPr b="1" sz="800">
              <a:solidFill>
                <a:srgbClr val="0B5394"/>
              </a:solidFill>
              <a:highlight>
                <a:srgbClr val="FFFFFF"/>
              </a:highlight>
            </a:endParaRPr>
          </a:p>
          <a:p>
            <a:pPr indent="-295275" lvl="0" marL="457200" rtl="0" algn="l">
              <a:lnSpc>
                <a:spcPct val="150000"/>
              </a:lnSpc>
              <a:spcBef>
                <a:spcPts val="0"/>
              </a:spcBef>
              <a:spcAft>
                <a:spcPts val="0"/>
              </a:spcAft>
              <a:buClr>
                <a:srgbClr val="151515"/>
              </a:buClr>
              <a:buSzPts val="1050"/>
              <a:buChar char="●"/>
            </a:pPr>
            <a:r>
              <a:rPr lang="en" sz="1050">
                <a:solidFill>
                  <a:srgbClr val="151515"/>
                </a:solidFill>
                <a:highlight>
                  <a:srgbClr val="FFFFFF"/>
                </a:highlight>
              </a:rPr>
              <a:t>Reduced latency of communication between IoT devices and IT networks.</a:t>
            </a:r>
            <a:endParaRPr sz="1050">
              <a:solidFill>
                <a:srgbClr val="151515"/>
              </a:solidFill>
              <a:highlight>
                <a:srgbClr val="FFFFFF"/>
              </a:highlight>
            </a:endParaRPr>
          </a:p>
          <a:p>
            <a:pPr indent="-295275" lvl="0" marL="457200" rtl="0" algn="l">
              <a:lnSpc>
                <a:spcPct val="150000"/>
              </a:lnSpc>
              <a:spcBef>
                <a:spcPts val="0"/>
              </a:spcBef>
              <a:spcAft>
                <a:spcPts val="0"/>
              </a:spcAft>
              <a:buClr>
                <a:srgbClr val="151515"/>
              </a:buClr>
              <a:buSzPts val="1050"/>
              <a:buChar char="●"/>
            </a:pPr>
            <a:r>
              <a:rPr lang="en" sz="1050">
                <a:solidFill>
                  <a:srgbClr val="151515"/>
                </a:solidFill>
                <a:highlight>
                  <a:srgbClr val="FFFFFF"/>
                </a:highlight>
              </a:rPr>
              <a:t>Faster response times and increased operational efficiency.</a:t>
            </a:r>
            <a:endParaRPr sz="1050">
              <a:solidFill>
                <a:srgbClr val="151515"/>
              </a:solidFill>
              <a:highlight>
                <a:srgbClr val="FFFFFF"/>
              </a:highlight>
            </a:endParaRPr>
          </a:p>
          <a:p>
            <a:pPr indent="-295275" lvl="0" marL="457200" rtl="0" algn="l">
              <a:lnSpc>
                <a:spcPct val="150000"/>
              </a:lnSpc>
              <a:spcBef>
                <a:spcPts val="0"/>
              </a:spcBef>
              <a:spcAft>
                <a:spcPts val="0"/>
              </a:spcAft>
              <a:buClr>
                <a:srgbClr val="151515"/>
              </a:buClr>
              <a:buSzPts val="1050"/>
              <a:buChar char="●"/>
            </a:pPr>
            <a:r>
              <a:rPr lang="en" sz="1050">
                <a:solidFill>
                  <a:srgbClr val="151515"/>
                </a:solidFill>
                <a:highlight>
                  <a:srgbClr val="FFFFFF"/>
                </a:highlight>
              </a:rPr>
              <a:t>Improved network bandwidth.</a:t>
            </a:r>
            <a:endParaRPr sz="1050">
              <a:solidFill>
                <a:srgbClr val="151515"/>
              </a:solidFill>
              <a:highlight>
                <a:srgbClr val="FFFFFF"/>
              </a:highlight>
            </a:endParaRPr>
          </a:p>
          <a:p>
            <a:pPr indent="-295275" lvl="0" marL="457200" rtl="0" algn="l">
              <a:lnSpc>
                <a:spcPct val="150000"/>
              </a:lnSpc>
              <a:spcBef>
                <a:spcPts val="0"/>
              </a:spcBef>
              <a:spcAft>
                <a:spcPts val="0"/>
              </a:spcAft>
              <a:buClr>
                <a:srgbClr val="151515"/>
              </a:buClr>
              <a:buSzPts val="1050"/>
              <a:buChar char="●"/>
            </a:pPr>
            <a:r>
              <a:rPr lang="en" sz="1050">
                <a:solidFill>
                  <a:srgbClr val="151515"/>
                </a:solidFill>
                <a:highlight>
                  <a:srgbClr val="FFFFFF"/>
                </a:highlight>
              </a:rPr>
              <a:t>Continued systems operation offline when a network connection is lost.</a:t>
            </a:r>
            <a:endParaRPr sz="1050">
              <a:solidFill>
                <a:srgbClr val="151515"/>
              </a:solidFill>
              <a:highlight>
                <a:srgbClr val="FFFFFF"/>
              </a:highlight>
            </a:endParaRPr>
          </a:p>
          <a:p>
            <a:pPr indent="-295275" lvl="0" marL="457200" rtl="0" algn="l">
              <a:lnSpc>
                <a:spcPct val="150000"/>
              </a:lnSpc>
              <a:spcBef>
                <a:spcPts val="0"/>
              </a:spcBef>
              <a:spcAft>
                <a:spcPts val="0"/>
              </a:spcAft>
              <a:buClr>
                <a:srgbClr val="151515"/>
              </a:buClr>
              <a:buSzPts val="1050"/>
              <a:buChar char="●"/>
            </a:pPr>
            <a:r>
              <a:rPr lang="en" sz="1050">
                <a:solidFill>
                  <a:srgbClr val="151515"/>
                </a:solidFill>
                <a:highlight>
                  <a:srgbClr val="FFFFFF"/>
                </a:highlight>
              </a:rPr>
              <a:t>Local data processing, aggregation, and rapid decision making via analytics algorithms and machine learning.</a:t>
            </a:r>
            <a:endParaRPr sz="1050">
              <a:solidFill>
                <a:srgbClr val="151515"/>
              </a:solidFill>
              <a:highlight>
                <a:srgbClr val="FFFFFF"/>
              </a:highlight>
            </a:endParaRPr>
          </a:p>
          <a:p>
            <a:pPr indent="0" lvl="0" marL="0" rtl="0" algn="l">
              <a:lnSpc>
                <a:spcPct val="150000"/>
              </a:lnSpc>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285750" y="159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I</a:t>
            </a:r>
            <a:r>
              <a:rPr lang="en" sz="2700"/>
              <a:t>IOT Edge requirements</a:t>
            </a:r>
            <a:endParaRPr sz="2700"/>
          </a:p>
        </p:txBody>
      </p:sp>
      <p:sp>
        <p:nvSpPr>
          <p:cNvPr id="229" name="Google Shape;229;p33"/>
          <p:cNvSpPr txBox="1"/>
          <p:nvPr/>
        </p:nvSpPr>
        <p:spPr>
          <a:xfrm>
            <a:off x="148175" y="885800"/>
            <a:ext cx="4208100" cy="3665100"/>
          </a:xfrm>
          <a:prstGeom prst="rect">
            <a:avLst/>
          </a:prstGeom>
          <a:noFill/>
          <a:ln>
            <a:noFill/>
          </a:ln>
        </p:spPr>
        <p:txBody>
          <a:bodyPr anchorCtr="0" anchor="t" bIns="91425" lIns="91425" spcFirstLastPara="1" rIns="91425" wrap="square" tIns="91425">
            <a:spAutoFit/>
          </a:bodyPr>
          <a:lstStyle/>
          <a:p>
            <a:pPr indent="-282575" lvl="0" marL="457200" rtl="0" algn="l">
              <a:lnSpc>
                <a:spcPct val="115000"/>
              </a:lnSpc>
              <a:spcBef>
                <a:spcPts val="0"/>
              </a:spcBef>
              <a:spcAft>
                <a:spcPts val="0"/>
              </a:spcAft>
              <a:buClr>
                <a:srgbClr val="151515"/>
              </a:buClr>
              <a:buSzPts val="850"/>
              <a:buChar char="❏"/>
            </a:pPr>
            <a:r>
              <a:rPr b="1" lang="en" sz="850">
                <a:solidFill>
                  <a:srgbClr val="151515"/>
                </a:solidFill>
                <a:highlight>
                  <a:srgbClr val="FFFFFF"/>
                </a:highlight>
              </a:rPr>
              <a:t>Data filter: </a:t>
            </a:r>
            <a:r>
              <a:rPr lang="en" sz="850">
                <a:solidFill>
                  <a:srgbClr val="151515"/>
                </a:solidFill>
                <a:highlight>
                  <a:srgbClr val="FFFFFF"/>
                </a:highlight>
              </a:rPr>
              <a:t>On IOT Edge, raw data from devices need to be filter(</a:t>
            </a:r>
            <a:r>
              <a:rPr b="1" lang="en" sz="850">
                <a:solidFill>
                  <a:srgbClr val="151515"/>
                </a:solidFill>
                <a:highlight>
                  <a:srgbClr val="FFFFFF"/>
                </a:highlight>
              </a:rPr>
              <a:t>rules</a:t>
            </a:r>
            <a:r>
              <a:rPr lang="en" sz="850">
                <a:solidFill>
                  <a:srgbClr val="151515"/>
                </a:solidFill>
                <a:highlight>
                  <a:srgbClr val="FFFFFF"/>
                </a:highlight>
              </a:rPr>
              <a:t>) to </a:t>
            </a:r>
            <a:r>
              <a:rPr b="1" lang="en" sz="850">
                <a:solidFill>
                  <a:srgbClr val="151515"/>
                </a:solidFill>
                <a:highlight>
                  <a:srgbClr val="FFFFFF"/>
                </a:highlight>
              </a:rPr>
              <a:t>reduce BW consumption</a:t>
            </a:r>
            <a:r>
              <a:rPr lang="en" sz="850">
                <a:solidFill>
                  <a:srgbClr val="151515"/>
                </a:solidFill>
                <a:highlight>
                  <a:srgbClr val="FFFFFF"/>
                </a:highlight>
              </a:rPr>
              <a:t>. For example, if temperature is more than threshold, only then send to cloud for action.  </a:t>
            </a:r>
            <a:endParaRPr sz="850">
              <a:solidFill>
                <a:srgbClr val="151515"/>
              </a:solidFill>
              <a:highlight>
                <a:srgbClr val="FFFFFF"/>
              </a:highlight>
            </a:endParaRPr>
          </a:p>
          <a:p>
            <a:pPr indent="-282575" lvl="0" marL="457200" rtl="0" algn="l">
              <a:lnSpc>
                <a:spcPct val="115000"/>
              </a:lnSpc>
              <a:spcBef>
                <a:spcPts val="1000"/>
              </a:spcBef>
              <a:spcAft>
                <a:spcPts val="0"/>
              </a:spcAft>
              <a:buClr>
                <a:srgbClr val="151515"/>
              </a:buClr>
              <a:buSzPts val="850"/>
              <a:buChar char="❏"/>
            </a:pPr>
            <a:r>
              <a:rPr b="1" lang="en" sz="850">
                <a:solidFill>
                  <a:srgbClr val="151515"/>
                </a:solidFill>
                <a:highlight>
                  <a:srgbClr val="FFFFFF"/>
                </a:highlight>
              </a:rPr>
              <a:t>Data Transform(Normalize):</a:t>
            </a:r>
            <a:r>
              <a:rPr lang="en" sz="850">
                <a:solidFill>
                  <a:srgbClr val="151515"/>
                </a:solidFill>
                <a:highlight>
                  <a:srgbClr val="FFFFFF"/>
                </a:highlight>
              </a:rPr>
              <a:t> to a meaningful units </a:t>
            </a:r>
            <a:r>
              <a:rPr b="1" lang="en" sz="850">
                <a:solidFill>
                  <a:srgbClr val="151515"/>
                </a:solidFill>
                <a:highlight>
                  <a:srgbClr val="FFFFFF"/>
                </a:highlight>
              </a:rPr>
              <a:t>together</a:t>
            </a:r>
            <a:r>
              <a:rPr lang="en" sz="850">
                <a:solidFill>
                  <a:srgbClr val="151515"/>
                </a:solidFill>
                <a:highlight>
                  <a:srgbClr val="FFFFFF"/>
                </a:highlight>
              </a:rPr>
              <a:t>(to provide overall health of a machine etc.) so that it can be consumed by end application in local data centers and central clouds</a:t>
            </a:r>
            <a:endParaRPr sz="850">
              <a:solidFill>
                <a:srgbClr val="151515"/>
              </a:solidFill>
              <a:highlight>
                <a:srgbClr val="FFFFFF"/>
              </a:highlight>
            </a:endParaRPr>
          </a:p>
          <a:p>
            <a:pPr indent="-282575" lvl="0" marL="457200" rtl="0" algn="l">
              <a:lnSpc>
                <a:spcPct val="115000"/>
              </a:lnSpc>
              <a:spcBef>
                <a:spcPts val="1000"/>
              </a:spcBef>
              <a:spcAft>
                <a:spcPts val="0"/>
              </a:spcAft>
              <a:buClr>
                <a:srgbClr val="151515"/>
              </a:buClr>
              <a:buSzPts val="850"/>
              <a:buChar char="❏"/>
            </a:pPr>
            <a:r>
              <a:rPr b="1" lang="en" sz="850">
                <a:solidFill>
                  <a:srgbClr val="151515"/>
                </a:solidFill>
                <a:highlight>
                  <a:srgbClr val="FFFFFF"/>
                </a:highlight>
              </a:rPr>
              <a:t>Protocol adapters</a:t>
            </a:r>
            <a:r>
              <a:rPr lang="en" sz="850">
                <a:solidFill>
                  <a:srgbClr val="151515"/>
                </a:solidFill>
                <a:highlight>
                  <a:srgbClr val="FFFFFF"/>
                </a:highlight>
              </a:rPr>
              <a:t>: to communicate with southbound different IOT devices.</a:t>
            </a:r>
            <a:endParaRPr sz="850">
              <a:solidFill>
                <a:srgbClr val="151515"/>
              </a:solidFill>
              <a:highlight>
                <a:srgbClr val="FFFFFF"/>
              </a:highlight>
            </a:endParaRPr>
          </a:p>
          <a:p>
            <a:pPr indent="-282575" lvl="0" marL="457200" rtl="0" algn="l">
              <a:lnSpc>
                <a:spcPct val="115000"/>
              </a:lnSpc>
              <a:spcBef>
                <a:spcPts val="1000"/>
              </a:spcBef>
              <a:spcAft>
                <a:spcPts val="0"/>
              </a:spcAft>
              <a:buClr>
                <a:srgbClr val="151515"/>
              </a:buClr>
              <a:buSzPts val="850"/>
              <a:buChar char="❏"/>
            </a:pPr>
            <a:r>
              <a:rPr b="1" lang="en" sz="850">
                <a:solidFill>
                  <a:srgbClr val="151515"/>
                </a:solidFill>
                <a:highlight>
                  <a:srgbClr val="FFFFFF"/>
                </a:highlight>
              </a:rPr>
              <a:t>Storage:</a:t>
            </a:r>
            <a:r>
              <a:rPr lang="en" sz="850">
                <a:solidFill>
                  <a:srgbClr val="151515"/>
                </a:solidFill>
                <a:highlight>
                  <a:srgbClr val="FFFFFF"/>
                </a:highlight>
              </a:rPr>
              <a:t> for offline edge support, data need to be stored on edges in case of network not available or need local processing on history data.</a:t>
            </a:r>
            <a:endParaRPr sz="850">
              <a:solidFill>
                <a:srgbClr val="151515"/>
              </a:solidFill>
              <a:highlight>
                <a:srgbClr val="FFFFFF"/>
              </a:highlight>
            </a:endParaRPr>
          </a:p>
          <a:p>
            <a:pPr indent="-282575" lvl="0" marL="457200" rtl="0" algn="l">
              <a:lnSpc>
                <a:spcPct val="115000"/>
              </a:lnSpc>
              <a:spcBef>
                <a:spcPts val="1000"/>
              </a:spcBef>
              <a:spcAft>
                <a:spcPts val="0"/>
              </a:spcAft>
              <a:buClr>
                <a:srgbClr val="151515"/>
              </a:buClr>
              <a:buSzPts val="850"/>
              <a:buChar char="❏"/>
            </a:pPr>
            <a:r>
              <a:rPr b="1" lang="en" sz="850">
                <a:solidFill>
                  <a:srgbClr val="151515"/>
                </a:solidFill>
                <a:highlight>
                  <a:srgbClr val="FFFFFF"/>
                </a:highlight>
              </a:rPr>
              <a:t>Cloud connector</a:t>
            </a:r>
            <a:r>
              <a:rPr lang="en" sz="850">
                <a:solidFill>
                  <a:srgbClr val="151515"/>
                </a:solidFill>
                <a:highlight>
                  <a:srgbClr val="FFFFFF"/>
                </a:highlight>
              </a:rPr>
              <a:t>: to connect, control and sync data securely to cloud.</a:t>
            </a:r>
            <a:endParaRPr sz="850">
              <a:solidFill>
                <a:srgbClr val="151515"/>
              </a:solidFill>
              <a:highlight>
                <a:srgbClr val="FFFFFF"/>
              </a:highlight>
            </a:endParaRPr>
          </a:p>
          <a:p>
            <a:pPr indent="-282575" lvl="0" marL="457200" rtl="0" algn="l">
              <a:lnSpc>
                <a:spcPct val="115000"/>
              </a:lnSpc>
              <a:spcBef>
                <a:spcPts val="1000"/>
              </a:spcBef>
              <a:spcAft>
                <a:spcPts val="0"/>
              </a:spcAft>
              <a:buClr>
                <a:srgbClr val="151515"/>
              </a:buClr>
              <a:buSzPts val="850"/>
              <a:buChar char="❏"/>
            </a:pPr>
            <a:r>
              <a:rPr b="1" lang="en" sz="850">
                <a:solidFill>
                  <a:srgbClr val="151515"/>
                </a:solidFill>
                <a:highlight>
                  <a:srgbClr val="FFFFFF"/>
                </a:highlight>
              </a:rPr>
              <a:t>Edge Analytics</a:t>
            </a:r>
            <a:r>
              <a:rPr lang="en" sz="850">
                <a:solidFill>
                  <a:srgbClr val="151515"/>
                </a:solidFill>
                <a:highlight>
                  <a:srgbClr val="FFFFFF"/>
                </a:highlight>
              </a:rPr>
              <a:t>: to get quick insight from real time data and take close loop control action quickly.</a:t>
            </a:r>
            <a:endParaRPr sz="850">
              <a:solidFill>
                <a:srgbClr val="151515"/>
              </a:solidFill>
              <a:highlight>
                <a:srgbClr val="FFFFFF"/>
              </a:highlight>
            </a:endParaRPr>
          </a:p>
          <a:p>
            <a:pPr indent="-282575" lvl="0" marL="457200" rtl="0" algn="l">
              <a:lnSpc>
                <a:spcPct val="115000"/>
              </a:lnSpc>
              <a:spcBef>
                <a:spcPts val="1000"/>
              </a:spcBef>
              <a:spcAft>
                <a:spcPts val="0"/>
              </a:spcAft>
              <a:buClr>
                <a:srgbClr val="151515"/>
              </a:buClr>
              <a:buSzPts val="850"/>
              <a:buChar char="❏"/>
            </a:pPr>
            <a:r>
              <a:rPr b="1" lang="en" sz="850">
                <a:solidFill>
                  <a:srgbClr val="151515"/>
                </a:solidFill>
                <a:highlight>
                  <a:srgbClr val="FFFFFF"/>
                </a:highlight>
              </a:rPr>
              <a:t>Device Twin:</a:t>
            </a:r>
            <a:r>
              <a:rPr lang="en" sz="850">
                <a:solidFill>
                  <a:srgbClr val="151515"/>
                </a:solidFill>
                <a:highlight>
                  <a:srgbClr val="FFFFFF"/>
                </a:highlight>
              </a:rPr>
              <a:t> Digital replica of physical devices including current state of device</a:t>
            </a:r>
            <a:endParaRPr b="1" sz="850">
              <a:solidFill>
                <a:srgbClr val="151515"/>
              </a:solidFill>
              <a:highlight>
                <a:srgbClr val="FFFFFF"/>
              </a:highlight>
            </a:endParaRPr>
          </a:p>
          <a:p>
            <a:pPr indent="-298450" lvl="0" marL="457200" rtl="0" algn="l">
              <a:lnSpc>
                <a:spcPct val="115000"/>
              </a:lnSpc>
              <a:spcBef>
                <a:spcPts val="1000"/>
              </a:spcBef>
              <a:spcAft>
                <a:spcPts val="0"/>
              </a:spcAft>
              <a:buClr>
                <a:srgbClr val="202124"/>
              </a:buClr>
              <a:buSzPts val="1100"/>
              <a:buChar char="❏"/>
            </a:pPr>
            <a:r>
              <a:rPr b="1" lang="en" sz="850">
                <a:solidFill>
                  <a:srgbClr val="151515"/>
                </a:solidFill>
                <a:highlight>
                  <a:srgbClr val="FFFFFF"/>
                </a:highlight>
              </a:rPr>
              <a:t>Security:</a:t>
            </a:r>
            <a:r>
              <a:rPr lang="en" sz="850">
                <a:solidFill>
                  <a:srgbClr val="151515"/>
                </a:solidFill>
                <a:highlight>
                  <a:srgbClr val="FFFFFF"/>
                </a:highlight>
              </a:rPr>
              <a:t> Device and data security, including authentication of devices and confidentiality and integrity of data.</a:t>
            </a:r>
            <a:endParaRPr sz="850">
              <a:solidFill>
                <a:srgbClr val="151515"/>
              </a:solidFill>
              <a:highlight>
                <a:srgbClr val="FFFFFF"/>
              </a:highlight>
            </a:endParaRPr>
          </a:p>
        </p:txBody>
      </p:sp>
      <p:pic>
        <p:nvPicPr>
          <p:cNvPr id="230" name="Google Shape;230;p33"/>
          <p:cNvPicPr preferRelativeResize="0"/>
          <p:nvPr/>
        </p:nvPicPr>
        <p:blipFill>
          <a:blip r:embed="rId3">
            <a:alphaModFix/>
          </a:blip>
          <a:stretch>
            <a:fillRect/>
          </a:stretch>
        </p:blipFill>
        <p:spPr>
          <a:xfrm>
            <a:off x="4432375" y="226925"/>
            <a:ext cx="4354675" cy="468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61950" y="236000"/>
            <a:ext cx="7505700" cy="41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Typical</a:t>
            </a:r>
            <a:r>
              <a:rPr lang="en"/>
              <a:t> IOT Stack Overview</a:t>
            </a:r>
            <a:endParaRPr/>
          </a:p>
        </p:txBody>
      </p:sp>
      <p:pic>
        <p:nvPicPr>
          <p:cNvPr id="236" name="Google Shape;236;p34"/>
          <p:cNvPicPr preferRelativeResize="0"/>
          <p:nvPr/>
        </p:nvPicPr>
        <p:blipFill>
          <a:blip r:embed="rId3">
            <a:alphaModFix/>
          </a:blip>
          <a:stretch>
            <a:fillRect/>
          </a:stretch>
        </p:blipFill>
        <p:spPr>
          <a:xfrm>
            <a:off x="452575" y="726600"/>
            <a:ext cx="8051126" cy="414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